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3" r:id="rId1"/>
  </p:sldMasterIdLst>
  <p:notesMasterIdLst>
    <p:notesMasterId r:id="rId33"/>
  </p:notesMasterIdLst>
  <p:sldIdLst>
    <p:sldId id="257" r:id="rId2"/>
    <p:sldId id="306" r:id="rId3"/>
    <p:sldId id="333" r:id="rId4"/>
    <p:sldId id="361" r:id="rId5"/>
    <p:sldId id="335" r:id="rId6"/>
    <p:sldId id="336" r:id="rId7"/>
    <p:sldId id="359" r:id="rId8"/>
    <p:sldId id="337" r:id="rId9"/>
    <p:sldId id="338" r:id="rId10"/>
    <p:sldId id="339" r:id="rId11"/>
    <p:sldId id="340" r:id="rId12"/>
    <p:sldId id="360" r:id="rId13"/>
    <p:sldId id="341" r:id="rId14"/>
    <p:sldId id="342" r:id="rId15"/>
    <p:sldId id="343" r:id="rId16"/>
    <p:sldId id="344" r:id="rId17"/>
    <p:sldId id="345" r:id="rId18"/>
    <p:sldId id="346" r:id="rId19"/>
    <p:sldId id="347" r:id="rId20"/>
    <p:sldId id="348" r:id="rId21"/>
    <p:sldId id="349" r:id="rId22"/>
    <p:sldId id="350" r:id="rId23"/>
    <p:sldId id="351" r:id="rId24"/>
    <p:sldId id="352" r:id="rId25"/>
    <p:sldId id="353" r:id="rId26"/>
    <p:sldId id="354" r:id="rId27"/>
    <p:sldId id="355" r:id="rId28"/>
    <p:sldId id="356" r:id="rId29"/>
    <p:sldId id="357" r:id="rId30"/>
    <p:sldId id="358" r:id="rId31"/>
    <p:sldId id="305" r:id="rId32"/>
  </p:sldIdLst>
  <p:sldSz cx="9144000" cy="6858000" type="screen4x3"/>
  <p:notesSz cx="6735763" cy="986631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588" autoAdjust="0"/>
    <p:restoredTop sz="94690"/>
  </p:normalViewPr>
  <p:slideViewPr>
    <p:cSldViewPr snapToGrid="0">
      <p:cViewPr varScale="1">
        <p:scale>
          <a:sx n="87" d="100"/>
          <a:sy n="87" d="100"/>
        </p:scale>
        <p:origin x="-127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9A9B9129-C271-431F-99A7-1970C443A1D4}" type="datetimeFigureOut">
              <a:rPr lang="tr-TR" smtClean="0"/>
              <a:pPr/>
              <a:t>29.04.2019</a:t>
            </a:fld>
            <a:endParaRPr lang="tr-TR"/>
          </a:p>
        </p:txBody>
      </p:sp>
      <p:sp>
        <p:nvSpPr>
          <p:cNvPr id="4" name="Slayt Görüntüsü Yer Tutucusu 3"/>
          <p:cNvSpPr>
            <a:spLocks noGrp="1" noRot="1" noChangeAspect="1"/>
          </p:cNvSpPr>
          <p:nvPr>
            <p:ph type="sldImg" idx="2"/>
          </p:nvPr>
        </p:nvSpPr>
        <p:spPr>
          <a:xfrm>
            <a:off x="1149350" y="1233488"/>
            <a:ext cx="4437063" cy="3328987"/>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DEF8A196-3D30-41CB-88E7-56607DFAFC11}" type="slidenum">
              <a:rPr lang="tr-TR" smtClean="0"/>
              <a:pPr/>
              <a:t>‹#›</a:t>
            </a:fld>
            <a:endParaRPr lang="tr-TR"/>
          </a:p>
        </p:txBody>
      </p:sp>
    </p:spTree>
    <p:extLst>
      <p:ext uri="{BB962C8B-B14F-4D97-AF65-F5344CB8AC3E}">
        <p14:creationId xmlns:p14="http://schemas.microsoft.com/office/powerpoint/2010/main" val="24543689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143000" y="1122363"/>
            <a:ext cx="6858000" cy="2387600"/>
          </a:xfrm>
        </p:spPr>
        <p:txBody>
          <a:bodyPr anchor="b"/>
          <a:lstStyle>
            <a:lvl1pPr algn="ctr">
              <a:defRPr sz="4500"/>
            </a:lvl1pPr>
          </a:lstStyle>
          <a:p>
            <a:r>
              <a:rPr lang="tr-TR" smtClean="0"/>
              <a:t>Asıl başlık stili için tıklatın</a:t>
            </a:r>
            <a:endParaRPr lang="tr-TR"/>
          </a:p>
        </p:txBody>
      </p:sp>
      <p:sp>
        <p:nvSpPr>
          <p:cNvPr id="3" name="Alt Başlık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6EFE839-E62D-4299-926F-8EF29F8CC1FF}" type="datetimeFigureOut">
              <a:rPr lang="tr-TR" smtClean="0"/>
              <a:pPr/>
              <a:t>29.04.2019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8EFA751-9956-4B39-A179-D6BB41C7DDC8}" type="slidenum">
              <a:rPr lang="tr-TR" smtClean="0"/>
              <a:pPr/>
              <a:t>‹#›</a:t>
            </a:fld>
            <a:endParaRPr lang="tr-TR"/>
          </a:p>
        </p:txBody>
      </p:sp>
    </p:spTree>
    <p:extLst>
      <p:ext uri="{BB962C8B-B14F-4D97-AF65-F5344CB8AC3E}">
        <p14:creationId xmlns:p14="http://schemas.microsoft.com/office/powerpoint/2010/main" val="4084509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6EFE839-E62D-4299-926F-8EF29F8CC1FF}" type="datetimeFigureOut">
              <a:rPr lang="tr-TR" smtClean="0"/>
              <a:pPr/>
              <a:t>29.04.2019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8EFA751-9956-4B39-A179-D6BB41C7DDC8}" type="slidenum">
              <a:rPr lang="tr-TR" smtClean="0"/>
              <a:pPr/>
              <a:t>‹#›</a:t>
            </a:fld>
            <a:endParaRPr lang="tr-TR"/>
          </a:p>
        </p:txBody>
      </p:sp>
    </p:spTree>
    <p:extLst>
      <p:ext uri="{BB962C8B-B14F-4D97-AF65-F5344CB8AC3E}">
        <p14:creationId xmlns:p14="http://schemas.microsoft.com/office/powerpoint/2010/main" val="2112408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628650" y="365125"/>
            <a:ext cx="5800725"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6EFE839-E62D-4299-926F-8EF29F8CC1FF}" type="datetimeFigureOut">
              <a:rPr lang="tr-TR" smtClean="0"/>
              <a:pPr/>
              <a:t>29.04.2019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8EFA751-9956-4B39-A179-D6BB41C7DDC8}" type="slidenum">
              <a:rPr lang="tr-TR" smtClean="0"/>
              <a:pPr/>
              <a:t>‹#›</a:t>
            </a:fld>
            <a:endParaRPr lang="tr-TR"/>
          </a:p>
        </p:txBody>
      </p:sp>
    </p:spTree>
    <p:extLst>
      <p:ext uri="{BB962C8B-B14F-4D97-AF65-F5344CB8AC3E}">
        <p14:creationId xmlns:p14="http://schemas.microsoft.com/office/powerpoint/2010/main" val="4209925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6EFE839-E62D-4299-926F-8EF29F8CC1FF}" type="datetimeFigureOut">
              <a:rPr lang="tr-TR" smtClean="0"/>
              <a:pPr/>
              <a:t>29.04.2019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8EFA751-9956-4B39-A179-D6BB41C7DDC8}" type="slidenum">
              <a:rPr lang="tr-TR" smtClean="0"/>
              <a:pPr/>
              <a:t>‹#›</a:t>
            </a:fld>
            <a:endParaRPr lang="tr-TR"/>
          </a:p>
        </p:txBody>
      </p:sp>
    </p:spTree>
    <p:extLst>
      <p:ext uri="{BB962C8B-B14F-4D97-AF65-F5344CB8AC3E}">
        <p14:creationId xmlns:p14="http://schemas.microsoft.com/office/powerpoint/2010/main" val="2075246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623888" y="1709739"/>
            <a:ext cx="7886700" cy="2852737"/>
          </a:xfrm>
        </p:spPr>
        <p:txBody>
          <a:bodyPr anchor="b"/>
          <a:lstStyle>
            <a:lvl1pPr>
              <a:defRPr sz="4500"/>
            </a:lvl1pPr>
          </a:lstStyle>
          <a:p>
            <a:r>
              <a:rPr lang="tr-TR" smtClean="0"/>
              <a:t>Asıl başlık stili için tıklatın</a:t>
            </a:r>
            <a:endParaRPr lang="tr-TR"/>
          </a:p>
        </p:txBody>
      </p:sp>
      <p:sp>
        <p:nvSpPr>
          <p:cNvPr id="3" name="Metin Yer Tutucusu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6EFE839-E62D-4299-926F-8EF29F8CC1FF}" type="datetimeFigureOut">
              <a:rPr lang="tr-TR" smtClean="0"/>
              <a:pPr/>
              <a:t>29.04.2019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8EFA751-9956-4B39-A179-D6BB41C7DDC8}" type="slidenum">
              <a:rPr lang="tr-TR" smtClean="0"/>
              <a:pPr/>
              <a:t>‹#›</a:t>
            </a:fld>
            <a:endParaRPr lang="tr-TR"/>
          </a:p>
        </p:txBody>
      </p:sp>
    </p:spTree>
    <p:extLst>
      <p:ext uri="{BB962C8B-B14F-4D97-AF65-F5344CB8AC3E}">
        <p14:creationId xmlns:p14="http://schemas.microsoft.com/office/powerpoint/2010/main" val="1986237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28650" y="1825625"/>
            <a:ext cx="38862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29150" y="1825625"/>
            <a:ext cx="38862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6EFE839-E62D-4299-926F-8EF29F8CC1FF}" type="datetimeFigureOut">
              <a:rPr lang="tr-TR" smtClean="0"/>
              <a:pPr/>
              <a:t>29.04.2019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8EFA751-9956-4B39-A179-D6BB41C7DDC8}" type="slidenum">
              <a:rPr lang="tr-TR" smtClean="0"/>
              <a:pPr/>
              <a:t>‹#›</a:t>
            </a:fld>
            <a:endParaRPr lang="tr-TR"/>
          </a:p>
        </p:txBody>
      </p:sp>
    </p:spTree>
    <p:extLst>
      <p:ext uri="{BB962C8B-B14F-4D97-AF65-F5344CB8AC3E}">
        <p14:creationId xmlns:p14="http://schemas.microsoft.com/office/powerpoint/2010/main" val="397377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629841" y="365126"/>
            <a:ext cx="78867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düzenlemek için tıklatın</a:t>
            </a:r>
          </a:p>
        </p:txBody>
      </p:sp>
      <p:sp>
        <p:nvSpPr>
          <p:cNvPr id="4" name="İçerik Yer Tutucusu 3"/>
          <p:cNvSpPr>
            <a:spLocks noGrp="1"/>
          </p:cNvSpPr>
          <p:nvPr>
            <p:ph sz="half" idx="2"/>
          </p:nvPr>
        </p:nvSpPr>
        <p:spPr>
          <a:xfrm>
            <a:off x="629842" y="2505075"/>
            <a:ext cx="3868340"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29150" y="2505075"/>
            <a:ext cx="3887391"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6EFE839-E62D-4299-926F-8EF29F8CC1FF}" type="datetimeFigureOut">
              <a:rPr lang="tr-TR" smtClean="0"/>
              <a:pPr/>
              <a:t>29.04.2019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8EFA751-9956-4B39-A179-D6BB41C7DDC8}" type="slidenum">
              <a:rPr lang="tr-TR" smtClean="0"/>
              <a:pPr/>
              <a:t>‹#›</a:t>
            </a:fld>
            <a:endParaRPr lang="tr-TR"/>
          </a:p>
        </p:txBody>
      </p:sp>
    </p:spTree>
    <p:extLst>
      <p:ext uri="{BB962C8B-B14F-4D97-AF65-F5344CB8AC3E}">
        <p14:creationId xmlns:p14="http://schemas.microsoft.com/office/powerpoint/2010/main" val="2058263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6EFE839-E62D-4299-926F-8EF29F8CC1FF}" type="datetimeFigureOut">
              <a:rPr lang="tr-TR" smtClean="0"/>
              <a:pPr/>
              <a:t>29.04.2019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28EFA751-9956-4B39-A179-D6BB41C7DDC8}" type="slidenum">
              <a:rPr lang="tr-TR" smtClean="0"/>
              <a:pPr/>
              <a:t>‹#›</a:t>
            </a:fld>
            <a:endParaRPr lang="tr-TR"/>
          </a:p>
        </p:txBody>
      </p:sp>
    </p:spTree>
    <p:extLst>
      <p:ext uri="{BB962C8B-B14F-4D97-AF65-F5344CB8AC3E}">
        <p14:creationId xmlns:p14="http://schemas.microsoft.com/office/powerpoint/2010/main" val="603134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6EFE839-E62D-4299-926F-8EF29F8CC1FF}" type="datetimeFigureOut">
              <a:rPr lang="tr-TR" smtClean="0"/>
              <a:pPr/>
              <a:t>29.04.2019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8EFA751-9956-4B39-A179-D6BB41C7DDC8}" type="slidenum">
              <a:rPr lang="tr-TR" smtClean="0"/>
              <a:pPr/>
              <a:t>‹#›</a:t>
            </a:fld>
            <a:endParaRPr lang="tr-TR"/>
          </a:p>
        </p:txBody>
      </p:sp>
    </p:spTree>
    <p:extLst>
      <p:ext uri="{BB962C8B-B14F-4D97-AF65-F5344CB8AC3E}">
        <p14:creationId xmlns:p14="http://schemas.microsoft.com/office/powerpoint/2010/main" val="4157451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İçerik Yer Tutucusu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6EFE839-E62D-4299-926F-8EF29F8CC1FF}" type="datetimeFigureOut">
              <a:rPr lang="tr-TR" smtClean="0"/>
              <a:pPr/>
              <a:t>29.04.2019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8EFA751-9956-4B39-A179-D6BB41C7DDC8}" type="slidenum">
              <a:rPr lang="tr-TR" smtClean="0"/>
              <a:pPr/>
              <a:t>‹#›</a:t>
            </a:fld>
            <a:endParaRPr lang="tr-TR"/>
          </a:p>
        </p:txBody>
      </p:sp>
    </p:spTree>
    <p:extLst>
      <p:ext uri="{BB962C8B-B14F-4D97-AF65-F5344CB8AC3E}">
        <p14:creationId xmlns:p14="http://schemas.microsoft.com/office/powerpoint/2010/main" val="7426077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Resim Yer Tutucusu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6EFE839-E62D-4299-926F-8EF29F8CC1FF}" type="datetimeFigureOut">
              <a:rPr lang="tr-TR" smtClean="0"/>
              <a:pPr/>
              <a:t>29.04.2019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8EFA751-9956-4B39-A179-D6BB41C7DDC8}" type="slidenum">
              <a:rPr lang="tr-TR" smtClean="0"/>
              <a:pPr/>
              <a:t>‹#›</a:t>
            </a:fld>
            <a:endParaRPr lang="tr-TR"/>
          </a:p>
        </p:txBody>
      </p:sp>
    </p:spTree>
    <p:extLst>
      <p:ext uri="{BB962C8B-B14F-4D97-AF65-F5344CB8AC3E}">
        <p14:creationId xmlns:p14="http://schemas.microsoft.com/office/powerpoint/2010/main" val="8594882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A6EFE839-E62D-4299-926F-8EF29F8CC1FF}" type="datetimeFigureOut">
              <a:rPr lang="tr-TR" smtClean="0"/>
              <a:pPr/>
              <a:t>29.04.2019</a:t>
            </a:fld>
            <a:endParaRPr lang="tr-TR"/>
          </a:p>
        </p:txBody>
      </p:sp>
      <p:sp>
        <p:nvSpPr>
          <p:cNvPr id="5" name="Altbilgi Yer Tutucusu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8EFA751-9956-4B39-A179-D6BB41C7DDC8}" type="slidenum">
              <a:rPr lang="tr-TR" smtClean="0"/>
              <a:pPr/>
              <a:t>‹#›</a:t>
            </a:fld>
            <a:endParaRPr lang="tr-TR"/>
          </a:p>
        </p:txBody>
      </p:sp>
    </p:spTree>
    <p:extLst>
      <p:ext uri="{BB962C8B-B14F-4D97-AF65-F5344CB8AC3E}">
        <p14:creationId xmlns:p14="http://schemas.microsoft.com/office/powerpoint/2010/main" val="3162193657"/>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hyperlink" Target="Ek-1.docx" TargetMode="Externa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hyperlink" Target="Ek-3.docx" TargetMode="Externa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hyperlink" Target="Ek-3.docx" TargetMode="Externa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Alt Başlık"/>
          <p:cNvSpPr>
            <a:spLocks noGrp="1"/>
          </p:cNvSpPr>
          <p:nvPr>
            <p:ph type="subTitle" idx="1"/>
          </p:nvPr>
        </p:nvSpPr>
        <p:spPr>
          <a:xfrm>
            <a:off x="538692" y="2661138"/>
            <a:ext cx="7920143" cy="1594338"/>
          </a:xfrm>
        </p:spPr>
        <p:txBody>
          <a:bodyPr>
            <a:normAutofit/>
          </a:bodyPr>
          <a:lstStyle/>
          <a:p>
            <a:pPr algn="ctr"/>
            <a:r>
              <a:rPr lang="tr-TR" sz="6500" b="1" dirty="0" smtClean="0">
                <a:solidFill>
                  <a:schemeClr val="accent1">
                    <a:lumMod val="75000"/>
                  </a:schemeClr>
                </a:solidFill>
              </a:rPr>
              <a:t>Türkçe Yeterlilik Sınavı</a:t>
            </a:r>
            <a:endParaRPr lang="tr-TR" sz="6500" b="1" dirty="0">
              <a:solidFill>
                <a:schemeClr val="accent1">
                  <a:lumMod val="75000"/>
                </a:schemeClr>
              </a:solidFill>
            </a:endParaRPr>
          </a:p>
          <a:p>
            <a:pPr algn="just">
              <a:buFont typeface="Wingdings" pitchFamily="2" charset="2"/>
              <a:buChar char="§"/>
            </a:pPr>
            <a:endParaRPr lang="tr-TR" sz="1600" dirty="0"/>
          </a:p>
        </p:txBody>
      </p:sp>
      <p:sp>
        <p:nvSpPr>
          <p:cNvPr id="7" name="5 Alt Başlık"/>
          <p:cNvSpPr txBox="1">
            <a:spLocks/>
          </p:cNvSpPr>
          <p:nvPr/>
        </p:nvSpPr>
        <p:spPr>
          <a:xfrm>
            <a:off x="914401" y="3379087"/>
            <a:ext cx="7544434" cy="56083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tr-TR" b="1" dirty="0" smtClean="0">
              <a:solidFill>
                <a:srgbClr val="0070C0"/>
              </a:solidFill>
            </a:endParaRPr>
          </a:p>
          <a:p>
            <a:r>
              <a:rPr lang="tr-TR" sz="2800" b="1" dirty="0" smtClean="0">
                <a:solidFill>
                  <a:srgbClr val="0070C0"/>
                </a:solidFill>
              </a:rPr>
              <a:t>03 Mayıs 2019</a:t>
            </a:r>
          </a:p>
          <a:p>
            <a:endParaRPr lang="tr-TR" sz="1800" b="1" dirty="0" smtClean="0">
              <a:solidFill>
                <a:srgbClr val="0070C0"/>
              </a:solidFill>
            </a:endParaRPr>
          </a:p>
          <a:p>
            <a:endParaRPr lang="tr-TR" sz="1800" b="1" dirty="0">
              <a:solidFill>
                <a:srgbClr val="0070C0"/>
              </a:solidFill>
            </a:endParaRPr>
          </a:p>
          <a:p>
            <a:endParaRPr lang="tr-TR" sz="1800" b="1" dirty="0" smtClean="0">
              <a:solidFill>
                <a:srgbClr val="0070C0"/>
              </a:solidFill>
            </a:endParaRPr>
          </a:p>
        </p:txBody>
      </p:sp>
      <p:sp>
        <p:nvSpPr>
          <p:cNvPr id="11" name="Metin Kutusu 2"/>
          <p:cNvSpPr txBox="1">
            <a:spLocks noChangeArrowheads="1"/>
          </p:cNvSpPr>
          <p:nvPr/>
        </p:nvSpPr>
        <p:spPr bwMode="auto">
          <a:xfrm>
            <a:off x="2133600" y="350672"/>
            <a:ext cx="5252209" cy="729430"/>
          </a:xfrm>
          <a:prstGeom prst="rect">
            <a:avLst/>
          </a:prstGeom>
          <a:noFill/>
          <a:ln w="9525">
            <a:noFill/>
            <a:miter lim="800000"/>
            <a:headEnd/>
            <a:tailEnd/>
          </a:ln>
        </p:spPr>
        <p:txBody>
          <a:bodyPr rot="0" vert="horz" wrap="square" lIns="91440" tIns="45720" rIns="91440" bIns="45720" anchor="t" anchorCtr="0">
            <a:spAutoFit/>
          </a:bodyPr>
          <a:lstStyle/>
          <a:p>
            <a:pPr algn="ctr">
              <a:lnSpc>
                <a:spcPct val="115000"/>
              </a:lnSpc>
              <a:spcAft>
                <a:spcPts val="1000"/>
              </a:spcAft>
            </a:pPr>
            <a:r>
              <a:rPr lang="tr-TR" dirty="0">
                <a:solidFill>
                  <a:srgbClr val="1F4E79"/>
                </a:solidFill>
                <a:effectLst/>
                <a:latin typeface="Calibri" panose="020F0502020204030204" pitchFamily="34" charset="0"/>
                <a:ea typeface="Calibri" panose="020F0502020204030204" pitchFamily="34" charset="0"/>
                <a:cs typeface="Times New Roman" panose="02020603050405020304" pitchFamily="18" charset="0"/>
              </a:rPr>
              <a:t>SURİYELİ ÇOCUKLARIN TÜRK EĞİTİM SİSTEMİNE ENTEGRASYONUNUN DESTEKLENMESİ PROJESİ</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4691" y="134108"/>
            <a:ext cx="2022560" cy="1753486"/>
          </a:xfrm>
          <a:prstGeom prst="rect">
            <a:avLst/>
          </a:prstGeom>
        </p:spPr>
      </p:pic>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81399" y="5997655"/>
            <a:ext cx="1952413" cy="976207"/>
          </a:xfrm>
          <a:prstGeom prst="rect">
            <a:avLst/>
          </a:prstGeom>
        </p:spPr>
      </p:pic>
      <p:pic>
        <p:nvPicPr>
          <p:cNvPr id="4" name="Resim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98049" y="0"/>
            <a:ext cx="1945951" cy="2244472"/>
          </a:xfrm>
          <a:prstGeom prst="rect">
            <a:avLst/>
          </a:prstGeom>
        </p:spPr>
      </p:pic>
    </p:spTree>
    <p:extLst>
      <p:ext uri="{BB962C8B-B14F-4D97-AF65-F5344CB8AC3E}">
        <p14:creationId xmlns:p14="http://schemas.microsoft.com/office/powerpoint/2010/main" val="8802808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3"/>
          <p:cNvSpPr txBox="1">
            <a:spLocks noChangeArrowheads="1"/>
          </p:cNvSpPr>
          <p:nvPr/>
        </p:nvSpPr>
        <p:spPr bwMode="auto">
          <a:xfrm>
            <a:off x="855785" y="1840675"/>
            <a:ext cx="7643445" cy="453604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4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Char char="–"/>
              <a:defRPr sz="18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18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9pPr>
          </a:lstStyle>
          <a:p>
            <a:pPr eaLnBrk="1" hangingPunct="1">
              <a:lnSpc>
                <a:spcPct val="130000"/>
              </a:lnSpc>
              <a:buNone/>
              <a:defRPr/>
            </a:pPr>
            <a:r>
              <a:rPr lang="tr-TR" sz="1800" kern="0" dirty="0" smtClean="0">
                <a:solidFill>
                  <a:srgbClr val="FFFF00"/>
                </a:solidFill>
                <a:effectLst/>
              </a:rPr>
              <a:t>	</a:t>
            </a:r>
            <a:endParaRPr lang="tr-TR" sz="2000" b="1" kern="0" dirty="0">
              <a:effectLst/>
            </a:endParaRPr>
          </a:p>
        </p:txBody>
      </p:sp>
      <p:sp>
        <p:nvSpPr>
          <p:cNvPr id="11" name="Metin Kutusu 2"/>
          <p:cNvSpPr txBox="1">
            <a:spLocks noChangeArrowheads="1"/>
          </p:cNvSpPr>
          <p:nvPr/>
        </p:nvSpPr>
        <p:spPr bwMode="auto">
          <a:xfrm>
            <a:off x="2115527" y="329479"/>
            <a:ext cx="4982523" cy="729430"/>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gn="ctr">
              <a:lnSpc>
                <a:spcPct val="115000"/>
              </a:lnSpc>
              <a:spcAft>
                <a:spcPts val="1000"/>
              </a:spcAft>
            </a:pPr>
            <a:r>
              <a:rPr lang="tr-TR" dirty="0">
                <a:solidFill>
                  <a:srgbClr val="1F4E79"/>
                </a:solidFill>
                <a:effectLst/>
                <a:latin typeface="Calibri" panose="020F0502020204030204" pitchFamily="34" charset="0"/>
                <a:ea typeface="Calibri" panose="020F0502020204030204" pitchFamily="34" charset="0"/>
                <a:cs typeface="Times New Roman" panose="02020603050405020304" pitchFamily="18" charset="0"/>
              </a:rPr>
              <a:t>SURİYELİ ÇOCUKLARIN TÜRK EĞİTİM SİSTEMİNE ENTEGRASYONUNUN DESTEKLENMESİ PROJESİ</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Resim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968" y="158635"/>
            <a:ext cx="2022560" cy="1753486"/>
          </a:xfrm>
          <a:prstGeom prst="rect">
            <a:avLst/>
          </a:prstGeom>
        </p:spPr>
      </p:pic>
      <p:pic>
        <p:nvPicPr>
          <p:cNvPr id="10" name="Resim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81399" y="5997655"/>
            <a:ext cx="1952413" cy="976207"/>
          </a:xfrm>
          <a:prstGeom prst="rect">
            <a:avLst/>
          </a:prstGeom>
        </p:spPr>
      </p:pic>
      <p:pic>
        <p:nvPicPr>
          <p:cNvPr id="12" name="Resim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98049" y="0"/>
            <a:ext cx="1945951" cy="2244472"/>
          </a:xfrm>
          <a:prstGeom prst="rect">
            <a:avLst/>
          </a:prstGeom>
        </p:spPr>
      </p:pic>
      <p:sp>
        <p:nvSpPr>
          <p:cNvPr id="15" name="14 Dikdörtgen"/>
          <p:cNvSpPr/>
          <p:nvPr/>
        </p:nvSpPr>
        <p:spPr>
          <a:xfrm>
            <a:off x="656491" y="1720840"/>
            <a:ext cx="7737231" cy="646331"/>
          </a:xfrm>
          <a:prstGeom prst="rect">
            <a:avLst/>
          </a:prstGeom>
        </p:spPr>
        <p:txBody>
          <a:bodyPr wrap="square">
            <a:spAutoFit/>
          </a:bodyPr>
          <a:lstStyle/>
          <a:p>
            <a:endParaRPr lang="tr-TR" dirty="0" smtClean="0"/>
          </a:p>
          <a:p>
            <a:r>
              <a:rPr lang="tr-TR" dirty="0" smtClean="0"/>
              <a:t> </a:t>
            </a:r>
            <a:endParaRPr lang="tr-TR" sz="2400" dirty="0" smtClean="0"/>
          </a:p>
        </p:txBody>
      </p:sp>
      <p:sp>
        <p:nvSpPr>
          <p:cNvPr id="14" name="13 Dikdörtgen"/>
          <p:cNvSpPr/>
          <p:nvPr/>
        </p:nvSpPr>
        <p:spPr>
          <a:xfrm>
            <a:off x="773723" y="1758462"/>
            <a:ext cx="7690339" cy="1477328"/>
          </a:xfrm>
          <a:prstGeom prst="rect">
            <a:avLst/>
          </a:prstGeom>
        </p:spPr>
        <p:txBody>
          <a:bodyPr wrap="square">
            <a:spAutoFit/>
          </a:bodyPr>
          <a:lstStyle/>
          <a:p>
            <a:r>
              <a:rPr lang="tr-TR" dirty="0" smtClean="0"/>
              <a:t> </a:t>
            </a:r>
          </a:p>
          <a:p>
            <a:pPr algn="just"/>
            <a:endParaRPr lang="tr-TR" sz="2400" dirty="0" smtClean="0"/>
          </a:p>
          <a:p>
            <a:pPr>
              <a:buFont typeface="Arial" pitchFamily="34" charset="0"/>
              <a:buChar char="•"/>
            </a:pPr>
            <a:endParaRPr lang="tr-TR" sz="2400" dirty="0" smtClean="0"/>
          </a:p>
          <a:p>
            <a:pPr algn="just">
              <a:buFont typeface="Arial" pitchFamily="34" charset="0"/>
              <a:buChar char="•"/>
            </a:pPr>
            <a:endParaRPr lang="tr-TR" sz="2400" b="1" u="sng" dirty="0" smtClean="0"/>
          </a:p>
        </p:txBody>
      </p:sp>
      <p:sp>
        <p:nvSpPr>
          <p:cNvPr id="16" name="15 Dikdörtgen"/>
          <p:cNvSpPr/>
          <p:nvPr/>
        </p:nvSpPr>
        <p:spPr>
          <a:xfrm>
            <a:off x="867508" y="1899138"/>
            <a:ext cx="7620000" cy="4062651"/>
          </a:xfrm>
          <a:prstGeom prst="rect">
            <a:avLst/>
          </a:prstGeom>
        </p:spPr>
        <p:txBody>
          <a:bodyPr wrap="square">
            <a:spAutoFit/>
          </a:bodyPr>
          <a:lstStyle/>
          <a:p>
            <a:r>
              <a:rPr lang="tr-TR" sz="2400" b="1" dirty="0" smtClean="0"/>
              <a:t>İlçe Milli Eğitim Müdürlüğü/Hayat Boyu Öğrenme Bölümü  Sorumlulukları </a:t>
            </a:r>
          </a:p>
          <a:p>
            <a:pPr algn="just">
              <a:buFont typeface="Arial" pitchFamily="34" charset="0"/>
              <a:buChar char="•"/>
            </a:pPr>
            <a:r>
              <a:rPr lang="tr-TR" sz="2400" dirty="0" smtClean="0"/>
              <a:t> Sınavın uygulanacağı okullardaki okul yönetimini ’Sınav Hakkında’ sınavdan en az bir hafta önce bilgilendirir. </a:t>
            </a:r>
          </a:p>
          <a:p>
            <a:pPr algn="just">
              <a:buFont typeface="Arial" pitchFamily="34" charset="0"/>
              <a:buChar char="•"/>
            </a:pPr>
            <a:r>
              <a:rPr lang="tr-TR" sz="2400" dirty="0" smtClean="0"/>
              <a:t> Sınavın uygulanacağı okullardaki sınav salonlarının uygunluğunu denetler. </a:t>
            </a:r>
          </a:p>
          <a:p>
            <a:pPr algn="just">
              <a:buFont typeface="Arial" pitchFamily="34" charset="0"/>
              <a:buChar char="•"/>
            </a:pPr>
            <a:r>
              <a:rPr lang="tr-TR" sz="2400" dirty="0" smtClean="0"/>
              <a:t> Öğrencilerin </a:t>
            </a:r>
            <a:r>
              <a:rPr lang="tr-TR" sz="2400" dirty="0"/>
              <a:t>sınavın yapılacağı okullarda zamanında bulunmaları hususunda kurum yöneticilerinin gerekli bilgilendirmeleri yapmasını sağlar. </a:t>
            </a:r>
          </a:p>
          <a:p>
            <a:pPr algn="just">
              <a:buFont typeface="Arial" pitchFamily="34" charset="0"/>
              <a:buChar char="•"/>
            </a:pPr>
            <a:endParaRPr lang="tr-TR" sz="2400" dirty="0" smtClean="0"/>
          </a:p>
          <a:p>
            <a:endParaRPr lang="tr-TR" dirty="0" smtClean="0"/>
          </a:p>
        </p:txBody>
      </p:sp>
    </p:spTree>
    <p:extLst>
      <p:ext uri="{BB962C8B-B14F-4D97-AF65-F5344CB8AC3E}">
        <p14:creationId xmlns:p14="http://schemas.microsoft.com/office/powerpoint/2010/main" val="23223040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3"/>
          <p:cNvSpPr txBox="1">
            <a:spLocks noChangeArrowheads="1"/>
          </p:cNvSpPr>
          <p:nvPr/>
        </p:nvSpPr>
        <p:spPr bwMode="auto">
          <a:xfrm>
            <a:off x="808893" y="1676400"/>
            <a:ext cx="7643445" cy="42437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4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Char char="–"/>
              <a:defRPr sz="18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18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9pPr>
          </a:lstStyle>
          <a:p>
            <a:pPr eaLnBrk="1" hangingPunct="1">
              <a:lnSpc>
                <a:spcPct val="130000"/>
              </a:lnSpc>
              <a:buNone/>
              <a:defRPr/>
            </a:pPr>
            <a:r>
              <a:rPr lang="tr-TR" sz="1800" kern="0" dirty="0" smtClean="0">
                <a:solidFill>
                  <a:srgbClr val="FFFF00"/>
                </a:solidFill>
                <a:effectLst/>
              </a:rPr>
              <a:t>	</a:t>
            </a:r>
            <a:endParaRPr lang="tr-TR" sz="2000" b="1" kern="0" dirty="0">
              <a:effectLst/>
            </a:endParaRPr>
          </a:p>
        </p:txBody>
      </p:sp>
      <p:sp>
        <p:nvSpPr>
          <p:cNvPr id="11" name="Metin Kutusu 2"/>
          <p:cNvSpPr txBox="1">
            <a:spLocks noChangeArrowheads="1"/>
          </p:cNvSpPr>
          <p:nvPr/>
        </p:nvSpPr>
        <p:spPr bwMode="auto">
          <a:xfrm>
            <a:off x="2115527" y="329479"/>
            <a:ext cx="4982523" cy="729430"/>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gn="ctr">
              <a:lnSpc>
                <a:spcPct val="115000"/>
              </a:lnSpc>
              <a:spcAft>
                <a:spcPts val="1000"/>
              </a:spcAft>
            </a:pPr>
            <a:r>
              <a:rPr lang="tr-TR" dirty="0">
                <a:solidFill>
                  <a:srgbClr val="1F4E79"/>
                </a:solidFill>
                <a:effectLst/>
                <a:latin typeface="Calibri" panose="020F0502020204030204" pitchFamily="34" charset="0"/>
                <a:ea typeface="Calibri" panose="020F0502020204030204" pitchFamily="34" charset="0"/>
                <a:cs typeface="Times New Roman" panose="02020603050405020304" pitchFamily="18" charset="0"/>
              </a:rPr>
              <a:t>SURİYELİ ÇOCUKLARIN TÜRK EĞİTİM SİSTEMİNE ENTEGRASYONUNUN DESTEKLENMESİ PROJESİ</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Resim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968" y="158635"/>
            <a:ext cx="2022560" cy="1753486"/>
          </a:xfrm>
          <a:prstGeom prst="rect">
            <a:avLst/>
          </a:prstGeom>
        </p:spPr>
      </p:pic>
      <p:pic>
        <p:nvPicPr>
          <p:cNvPr id="10" name="Resim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81399" y="5997655"/>
            <a:ext cx="1952413" cy="976207"/>
          </a:xfrm>
          <a:prstGeom prst="rect">
            <a:avLst/>
          </a:prstGeom>
        </p:spPr>
      </p:pic>
      <p:pic>
        <p:nvPicPr>
          <p:cNvPr id="12" name="Resim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98049" y="0"/>
            <a:ext cx="1945951" cy="2244472"/>
          </a:xfrm>
          <a:prstGeom prst="rect">
            <a:avLst/>
          </a:prstGeom>
        </p:spPr>
      </p:pic>
      <p:sp>
        <p:nvSpPr>
          <p:cNvPr id="15" name="14 Dikdörtgen"/>
          <p:cNvSpPr/>
          <p:nvPr/>
        </p:nvSpPr>
        <p:spPr>
          <a:xfrm>
            <a:off x="656491" y="1720840"/>
            <a:ext cx="7737231" cy="646331"/>
          </a:xfrm>
          <a:prstGeom prst="rect">
            <a:avLst/>
          </a:prstGeom>
        </p:spPr>
        <p:txBody>
          <a:bodyPr wrap="square">
            <a:spAutoFit/>
          </a:bodyPr>
          <a:lstStyle/>
          <a:p>
            <a:endParaRPr lang="tr-TR" dirty="0" smtClean="0"/>
          </a:p>
          <a:p>
            <a:r>
              <a:rPr lang="tr-TR" dirty="0" smtClean="0"/>
              <a:t> </a:t>
            </a:r>
            <a:endParaRPr lang="tr-TR" sz="2400" dirty="0" smtClean="0"/>
          </a:p>
        </p:txBody>
      </p:sp>
      <p:sp>
        <p:nvSpPr>
          <p:cNvPr id="14" name="13 Dikdörtgen"/>
          <p:cNvSpPr/>
          <p:nvPr/>
        </p:nvSpPr>
        <p:spPr>
          <a:xfrm>
            <a:off x="773723" y="1758462"/>
            <a:ext cx="7690339" cy="1477328"/>
          </a:xfrm>
          <a:prstGeom prst="rect">
            <a:avLst/>
          </a:prstGeom>
        </p:spPr>
        <p:txBody>
          <a:bodyPr wrap="square">
            <a:spAutoFit/>
          </a:bodyPr>
          <a:lstStyle/>
          <a:p>
            <a:r>
              <a:rPr lang="tr-TR" dirty="0" smtClean="0"/>
              <a:t> </a:t>
            </a:r>
          </a:p>
          <a:p>
            <a:pPr algn="just"/>
            <a:endParaRPr lang="tr-TR" sz="2400" dirty="0" smtClean="0"/>
          </a:p>
          <a:p>
            <a:pPr>
              <a:buFont typeface="Arial" pitchFamily="34" charset="0"/>
              <a:buChar char="•"/>
            </a:pPr>
            <a:endParaRPr lang="tr-TR" sz="2400" dirty="0" smtClean="0"/>
          </a:p>
          <a:p>
            <a:pPr algn="just">
              <a:buFont typeface="Arial" pitchFamily="34" charset="0"/>
              <a:buChar char="•"/>
            </a:pPr>
            <a:endParaRPr lang="tr-TR" sz="2400" b="1" u="sng" dirty="0" smtClean="0"/>
          </a:p>
        </p:txBody>
      </p:sp>
      <p:sp>
        <p:nvSpPr>
          <p:cNvPr id="16" name="15 Dikdörtgen"/>
          <p:cNvSpPr/>
          <p:nvPr/>
        </p:nvSpPr>
        <p:spPr>
          <a:xfrm>
            <a:off x="785445" y="1652955"/>
            <a:ext cx="7842739" cy="4339650"/>
          </a:xfrm>
          <a:prstGeom prst="rect">
            <a:avLst/>
          </a:prstGeom>
        </p:spPr>
        <p:txBody>
          <a:bodyPr wrap="square">
            <a:spAutoFit/>
          </a:bodyPr>
          <a:lstStyle/>
          <a:p>
            <a:endParaRPr lang="tr-TR" dirty="0" smtClean="0"/>
          </a:p>
          <a:p>
            <a:pPr algn="just">
              <a:buFont typeface="Arial" pitchFamily="34" charset="0"/>
              <a:buChar char="•"/>
            </a:pPr>
            <a:r>
              <a:rPr lang="tr-TR" sz="2400" dirty="0" smtClean="0"/>
              <a:t> Sınav evraklarının okullara dağıtımına yönelik </a:t>
            </a:r>
            <a:r>
              <a:rPr lang="tr-TR" sz="2400" dirty="0" smtClean="0">
                <a:hlinkClick r:id="rId5" action="ppaction://hlinkfile"/>
              </a:rPr>
              <a:t>EK-1</a:t>
            </a:r>
            <a:r>
              <a:rPr lang="tr-TR" sz="2400" dirty="0" smtClean="0"/>
              <a:t>’deki Sınav Evrakı Dağıtım Formunu</a:t>
            </a:r>
            <a:r>
              <a:rPr lang="tr-TR" sz="2400" dirty="0"/>
              <a:t> </a:t>
            </a:r>
            <a:r>
              <a:rPr lang="tr-TR" sz="2400" dirty="0" smtClean="0"/>
              <a:t>doldurarak 5 gün içinde İl Milli Eğitim Müdürlüğü Yabancılar Bölümüne (İl Proje Koordinasyon Ekibine) teslim eder.</a:t>
            </a:r>
          </a:p>
          <a:p>
            <a:pPr algn="just">
              <a:buFont typeface="Arial" pitchFamily="34" charset="0"/>
              <a:buChar char="•"/>
            </a:pPr>
            <a:r>
              <a:rPr lang="tr-TR" sz="2400" dirty="0"/>
              <a:t> </a:t>
            </a:r>
            <a:r>
              <a:rPr lang="tr-TR" sz="2400" dirty="0" smtClean="0"/>
              <a:t>Sınavın bitiminde cevap kâğıtlarının (Geri gönderim poşetlerinin) okullardan toplanmasını sağlayarak 5 gün içinde İl Milli Eğitim </a:t>
            </a:r>
            <a:r>
              <a:rPr lang="tr-TR" sz="2400" dirty="0"/>
              <a:t>Müdürlüğü Yabancılar Bölümüne (İl Proje Koordinasyon Ekibine) teslim eder.</a:t>
            </a:r>
          </a:p>
          <a:p>
            <a:pPr algn="just"/>
            <a:r>
              <a:rPr lang="tr-TR" sz="2400" dirty="0" smtClean="0"/>
              <a:t> </a:t>
            </a:r>
          </a:p>
          <a:p>
            <a:endParaRPr lang="tr-TR" sz="2400" dirty="0" smtClean="0"/>
          </a:p>
          <a:p>
            <a:endParaRPr lang="tr-TR" dirty="0" smtClean="0"/>
          </a:p>
        </p:txBody>
      </p:sp>
    </p:spTree>
    <p:extLst>
      <p:ext uri="{BB962C8B-B14F-4D97-AF65-F5344CB8AC3E}">
        <p14:creationId xmlns:p14="http://schemas.microsoft.com/office/powerpoint/2010/main" val="23223040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3"/>
          <p:cNvSpPr txBox="1">
            <a:spLocks noChangeArrowheads="1"/>
          </p:cNvSpPr>
          <p:nvPr/>
        </p:nvSpPr>
        <p:spPr bwMode="auto">
          <a:xfrm>
            <a:off x="808893" y="1676400"/>
            <a:ext cx="7643445" cy="42437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4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Char char="–"/>
              <a:defRPr sz="18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18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9pPr>
          </a:lstStyle>
          <a:p>
            <a:pPr eaLnBrk="1" hangingPunct="1">
              <a:lnSpc>
                <a:spcPct val="130000"/>
              </a:lnSpc>
              <a:buNone/>
              <a:defRPr/>
            </a:pPr>
            <a:r>
              <a:rPr lang="tr-TR" sz="1800" kern="0" dirty="0" smtClean="0">
                <a:solidFill>
                  <a:srgbClr val="FFFF00"/>
                </a:solidFill>
                <a:effectLst/>
              </a:rPr>
              <a:t>	</a:t>
            </a:r>
            <a:endParaRPr lang="tr-TR" sz="2000" b="1" kern="0" dirty="0">
              <a:effectLst/>
            </a:endParaRPr>
          </a:p>
        </p:txBody>
      </p:sp>
      <p:sp>
        <p:nvSpPr>
          <p:cNvPr id="11" name="Metin Kutusu 2"/>
          <p:cNvSpPr txBox="1">
            <a:spLocks noChangeArrowheads="1"/>
          </p:cNvSpPr>
          <p:nvPr/>
        </p:nvSpPr>
        <p:spPr bwMode="auto">
          <a:xfrm>
            <a:off x="2115527" y="329479"/>
            <a:ext cx="4982523" cy="729430"/>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gn="ctr">
              <a:lnSpc>
                <a:spcPct val="115000"/>
              </a:lnSpc>
              <a:spcAft>
                <a:spcPts val="1000"/>
              </a:spcAft>
            </a:pPr>
            <a:r>
              <a:rPr lang="tr-TR" dirty="0">
                <a:solidFill>
                  <a:srgbClr val="1F4E79"/>
                </a:solidFill>
                <a:effectLst/>
                <a:latin typeface="Calibri" panose="020F0502020204030204" pitchFamily="34" charset="0"/>
                <a:ea typeface="Calibri" panose="020F0502020204030204" pitchFamily="34" charset="0"/>
                <a:cs typeface="Times New Roman" panose="02020603050405020304" pitchFamily="18" charset="0"/>
              </a:rPr>
              <a:t>SURİYELİ ÇOCUKLARIN TÜRK EĞİTİM SİSTEMİNE ENTEGRASYONUNUN DESTEKLENMESİ PROJESİ</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Resim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968" y="158635"/>
            <a:ext cx="2022560" cy="1753486"/>
          </a:xfrm>
          <a:prstGeom prst="rect">
            <a:avLst/>
          </a:prstGeom>
        </p:spPr>
      </p:pic>
      <p:pic>
        <p:nvPicPr>
          <p:cNvPr id="10" name="Resim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81399" y="5997655"/>
            <a:ext cx="1952413" cy="976207"/>
          </a:xfrm>
          <a:prstGeom prst="rect">
            <a:avLst/>
          </a:prstGeom>
        </p:spPr>
      </p:pic>
      <p:pic>
        <p:nvPicPr>
          <p:cNvPr id="12" name="Resim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98049" y="0"/>
            <a:ext cx="1945951" cy="2244472"/>
          </a:xfrm>
          <a:prstGeom prst="rect">
            <a:avLst/>
          </a:prstGeom>
        </p:spPr>
      </p:pic>
      <p:sp>
        <p:nvSpPr>
          <p:cNvPr id="15" name="14 Dikdörtgen"/>
          <p:cNvSpPr/>
          <p:nvPr/>
        </p:nvSpPr>
        <p:spPr>
          <a:xfrm>
            <a:off x="656491" y="1720840"/>
            <a:ext cx="7737231" cy="646331"/>
          </a:xfrm>
          <a:prstGeom prst="rect">
            <a:avLst/>
          </a:prstGeom>
        </p:spPr>
        <p:txBody>
          <a:bodyPr wrap="square">
            <a:spAutoFit/>
          </a:bodyPr>
          <a:lstStyle/>
          <a:p>
            <a:endParaRPr lang="tr-TR" dirty="0" smtClean="0"/>
          </a:p>
          <a:p>
            <a:r>
              <a:rPr lang="tr-TR" dirty="0" smtClean="0"/>
              <a:t> </a:t>
            </a:r>
            <a:endParaRPr lang="tr-TR" sz="2400" dirty="0" smtClean="0"/>
          </a:p>
        </p:txBody>
      </p:sp>
      <p:sp>
        <p:nvSpPr>
          <p:cNvPr id="14" name="13 Dikdörtgen"/>
          <p:cNvSpPr/>
          <p:nvPr/>
        </p:nvSpPr>
        <p:spPr>
          <a:xfrm>
            <a:off x="773723" y="1758462"/>
            <a:ext cx="7690339" cy="1477328"/>
          </a:xfrm>
          <a:prstGeom prst="rect">
            <a:avLst/>
          </a:prstGeom>
        </p:spPr>
        <p:txBody>
          <a:bodyPr wrap="square">
            <a:spAutoFit/>
          </a:bodyPr>
          <a:lstStyle/>
          <a:p>
            <a:r>
              <a:rPr lang="tr-TR" dirty="0" smtClean="0"/>
              <a:t> </a:t>
            </a:r>
          </a:p>
          <a:p>
            <a:pPr algn="just"/>
            <a:endParaRPr lang="tr-TR" sz="2400" dirty="0" smtClean="0"/>
          </a:p>
          <a:p>
            <a:pPr>
              <a:buFont typeface="Arial" pitchFamily="34" charset="0"/>
              <a:buChar char="•"/>
            </a:pPr>
            <a:endParaRPr lang="tr-TR" sz="2400" dirty="0" smtClean="0"/>
          </a:p>
          <a:p>
            <a:pPr algn="just">
              <a:buFont typeface="Arial" pitchFamily="34" charset="0"/>
              <a:buChar char="•"/>
            </a:pPr>
            <a:endParaRPr lang="tr-TR" sz="2400" b="1" u="sng" dirty="0" smtClean="0"/>
          </a:p>
        </p:txBody>
      </p:sp>
      <p:sp>
        <p:nvSpPr>
          <p:cNvPr id="16" name="15 Dikdörtgen"/>
          <p:cNvSpPr/>
          <p:nvPr/>
        </p:nvSpPr>
        <p:spPr>
          <a:xfrm>
            <a:off x="715107" y="1688125"/>
            <a:ext cx="7842739" cy="4062651"/>
          </a:xfrm>
          <a:prstGeom prst="rect">
            <a:avLst/>
          </a:prstGeom>
        </p:spPr>
        <p:txBody>
          <a:bodyPr wrap="square">
            <a:spAutoFit/>
          </a:bodyPr>
          <a:lstStyle/>
          <a:p>
            <a:endParaRPr lang="tr-TR" dirty="0" smtClean="0"/>
          </a:p>
          <a:p>
            <a:pPr algn="just">
              <a:buFont typeface="Arial" pitchFamily="34" charset="0"/>
              <a:buChar char="•"/>
            </a:pPr>
            <a:r>
              <a:rPr lang="tr-TR" sz="2400" dirty="0" smtClean="0"/>
              <a:t> Sınav evraklarının sınavdan önce teslim alınmasından, sınav sonrası cevap kağıtlarının (geri dönüşüm poşetlerinin) güvenli bir şekilde muhafaza edilmesinden ve İl Milli Eğitim Müdürlüğü Yabancılar Bölümüne (İl Proje Koordinasyon </a:t>
            </a:r>
            <a:r>
              <a:rPr lang="tr-TR" sz="2400" dirty="0"/>
              <a:t>E</a:t>
            </a:r>
            <a:r>
              <a:rPr lang="tr-TR" sz="2400" dirty="0" smtClean="0"/>
              <a:t>kibine) 5 gün içinde teslim edilmesinden sorumludur.</a:t>
            </a:r>
          </a:p>
          <a:p>
            <a:pPr algn="just">
              <a:buFont typeface="Arial" pitchFamily="34" charset="0"/>
              <a:buChar char="•"/>
            </a:pPr>
            <a:r>
              <a:rPr lang="tr-TR" sz="2400" dirty="0" smtClean="0"/>
              <a:t> Sınavın bitiminde </a:t>
            </a:r>
            <a:r>
              <a:rPr lang="tr-TR" sz="2400" dirty="0"/>
              <a:t>O</a:t>
            </a:r>
            <a:r>
              <a:rPr lang="tr-TR" sz="2400" dirty="0" smtClean="0"/>
              <a:t>kul Müdürlükleri tarafından doldurulan </a:t>
            </a:r>
            <a:r>
              <a:rPr lang="tr-TR" sz="2400" dirty="0" smtClean="0">
                <a:hlinkClick r:id="rId5" action="ppaction://hlinkfile"/>
              </a:rPr>
              <a:t>Ek-3’</a:t>
            </a:r>
            <a:r>
              <a:rPr lang="tr-TR" sz="2400" dirty="0" smtClean="0"/>
              <a:t>te yer alan Okul/Merkez Sınav İzleme Formunu teslim alarak 5 gün içinde İl Milli Eğitim Müdürlüğü Yabancılar Bölümüne (İl Proje Koordinasyon Ekibine) teslim edilmesinden sorumludur.</a:t>
            </a:r>
            <a:endParaRPr lang="tr-TR" dirty="0" smtClean="0"/>
          </a:p>
        </p:txBody>
      </p:sp>
    </p:spTree>
    <p:extLst>
      <p:ext uri="{BB962C8B-B14F-4D97-AF65-F5344CB8AC3E}">
        <p14:creationId xmlns:p14="http://schemas.microsoft.com/office/powerpoint/2010/main" val="16988280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3"/>
          <p:cNvSpPr txBox="1">
            <a:spLocks noChangeArrowheads="1"/>
          </p:cNvSpPr>
          <p:nvPr/>
        </p:nvSpPr>
        <p:spPr bwMode="auto">
          <a:xfrm>
            <a:off x="808893" y="1676400"/>
            <a:ext cx="7643445" cy="42437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4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Char char="–"/>
              <a:defRPr sz="18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18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9pPr>
          </a:lstStyle>
          <a:p>
            <a:pPr eaLnBrk="1" hangingPunct="1">
              <a:lnSpc>
                <a:spcPct val="130000"/>
              </a:lnSpc>
              <a:buNone/>
              <a:defRPr/>
            </a:pPr>
            <a:r>
              <a:rPr lang="tr-TR" sz="1800" kern="0" dirty="0" smtClean="0">
                <a:solidFill>
                  <a:srgbClr val="FFFF00"/>
                </a:solidFill>
                <a:effectLst/>
              </a:rPr>
              <a:t>	</a:t>
            </a:r>
            <a:endParaRPr lang="tr-TR" sz="2000" b="1" kern="0" dirty="0">
              <a:effectLst/>
            </a:endParaRPr>
          </a:p>
        </p:txBody>
      </p:sp>
      <p:sp>
        <p:nvSpPr>
          <p:cNvPr id="11" name="Metin Kutusu 2"/>
          <p:cNvSpPr txBox="1">
            <a:spLocks noChangeArrowheads="1"/>
          </p:cNvSpPr>
          <p:nvPr/>
        </p:nvSpPr>
        <p:spPr bwMode="auto">
          <a:xfrm>
            <a:off x="2115527" y="329479"/>
            <a:ext cx="4982523" cy="729430"/>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gn="ctr">
              <a:lnSpc>
                <a:spcPct val="115000"/>
              </a:lnSpc>
              <a:spcAft>
                <a:spcPts val="1000"/>
              </a:spcAft>
            </a:pPr>
            <a:r>
              <a:rPr lang="tr-TR" dirty="0">
                <a:solidFill>
                  <a:srgbClr val="1F4E79"/>
                </a:solidFill>
                <a:effectLst/>
                <a:latin typeface="Calibri" panose="020F0502020204030204" pitchFamily="34" charset="0"/>
                <a:ea typeface="Calibri" panose="020F0502020204030204" pitchFamily="34" charset="0"/>
                <a:cs typeface="Times New Roman" panose="02020603050405020304" pitchFamily="18" charset="0"/>
              </a:rPr>
              <a:t>SURİYELİ ÇOCUKLARIN TÜRK EĞİTİM SİSTEMİNE ENTEGRASYONUNUN DESTEKLENMESİ PROJESİ</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Resim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968" y="158635"/>
            <a:ext cx="2022560" cy="1753486"/>
          </a:xfrm>
          <a:prstGeom prst="rect">
            <a:avLst/>
          </a:prstGeom>
        </p:spPr>
      </p:pic>
      <p:pic>
        <p:nvPicPr>
          <p:cNvPr id="10" name="Resim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81399" y="5997655"/>
            <a:ext cx="1952413" cy="976207"/>
          </a:xfrm>
          <a:prstGeom prst="rect">
            <a:avLst/>
          </a:prstGeom>
        </p:spPr>
      </p:pic>
      <p:pic>
        <p:nvPicPr>
          <p:cNvPr id="12" name="Resim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98049" y="0"/>
            <a:ext cx="1945951" cy="2244472"/>
          </a:xfrm>
          <a:prstGeom prst="rect">
            <a:avLst/>
          </a:prstGeom>
        </p:spPr>
      </p:pic>
      <p:sp>
        <p:nvSpPr>
          <p:cNvPr id="15" name="14 Dikdörtgen"/>
          <p:cNvSpPr/>
          <p:nvPr/>
        </p:nvSpPr>
        <p:spPr>
          <a:xfrm>
            <a:off x="656491" y="1720840"/>
            <a:ext cx="7737231" cy="646331"/>
          </a:xfrm>
          <a:prstGeom prst="rect">
            <a:avLst/>
          </a:prstGeom>
        </p:spPr>
        <p:txBody>
          <a:bodyPr wrap="square">
            <a:spAutoFit/>
          </a:bodyPr>
          <a:lstStyle/>
          <a:p>
            <a:endParaRPr lang="tr-TR" dirty="0" smtClean="0"/>
          </a:p>
          <a:p>
            <a:r>
              <a:rPr lang="tr-TR" dirty="0" smtClean="0"/>
              <a:t> </a:t>
            </a:r>
            <a:endParaRPr lang="tr-TR" sz="2400" dirty="0" smtClean="0"/>
          </a:p>
        </p:txBody>
      </p:sp>
      <p:sp>
        <p:nvSpPr>
          <p:cNvPr id="14" name="13 Dikdörtgen"/>
          <p:cNvSpPr/>
          <p:nvPr/>
        </p:nvSpPr>
        <p:spPr>
          <a:xfrm>
            <a:off x="773723" y="1758462"/>
            <a:ext cx="7690339" cy="1477328"/>
          </a:xfrm>
          <a:prstGeom prst="rect">
            <a:avLst/>
          </a:prstGeom>
        </p:spPr>
        <p:txBody>
          <a:bodyPr wrap="square">
            <a:spAutoFit/>
          </a:bodyPr>
          <a:lstStyle/>
          <a:p>
            <a:r>
              <a:rPr lang="tr-TR" dirty="0" smtClean="0"/>
              <a:t> </a:t>
            </a:r>
          </a:p>
          <a:p>
            <a:pPr algn="just"/>
            <a:endParaRPr lang="tr-TR" sz="2400" dirty="0" smtClean="0"/>
          </a:p>
          <a:p>
            <a:pPr>
              <a:buFont typeface="Arial" pitchFamily="34" charset="0"/>
              <a:buChar char="•"/>
            </a:pPr>
            <a:endParaRPr lang="tr-TR" sz="2400" dirty="0" smtClean="0"/>
          </a:p>
          <a:p>
            <a:pPr algn="just">
              <a:buFont typeface="Arial" pitchFamily="34" charset="0"/>
              <a:buChar char="•"/>
            </a:pPr>
            <a:endParaRPr lang="tr-TR" sz="2400" b="1" u="sng" dirty="0" smtClean="0"/>
          </a:p>
        </p:txBody>
      </p:sp>
      <p:sp>
        <p:nvSpPr>
          <p:cNvPr id="16" name="15 Dikdörtgen"/>
          <p:cNvSpPr/>
          <p:nvPr/>
        </p:nvSpPr>
        <p:spPr>
          <a:xfrm>
            <a:off x="785445" y="1652955"/>
            <a:ext cx="7842739" cy="4708981"/>
          </a:xfrm>
          <a:prstGeom prst="rect">
            <a:avLst/>
          </a:prstGeom>
        </p:spPr>
        <p:txBody>
          <a:bodyPr wrap="square">
            <a:spAutoFit/>
          </a:bodyPr>
          <a:lstStyle/>
          <a:p>
            <a:endParaRPr lang="tr-TR" dirty="0" smtClean="0"/>
          </a:p>
          <a:p>
            <a:r>
              <a:rPr lang="tr-TR" sz="2400" b="1" dirty="0" smtClean="0"/>
              <a:t>Okul Yönetiminin Yapacağı İşlemler </a:t>
            </a:r>
          </a:p>
          <a:p>
            <a:pPr algn="just">
              <a:buFont typeface="Arial" pitchFamily="34" charset="0"/>
              <a:buChar char="•"/>
            </a:pPr>
            <a:r>
              <a:rPr lang="tr-TR" sz="2400" dirty="0" smtClean="0"/>
              <a:t> Okulda kayıtlı olan öğrencilere ait bilgileri, elektronik ortamda yer alan bilgilerle karşılaştırır ve bilgilerin doğruluğu ile güncelliğini kontrol ve takip eder. </a:t>
            </a:r>
          </a:p>
          <a:p>
            <a:pPr algn="just">
              <a:buFont typeface="Arial" pitchFamily="34" charset="0"/>
              <a:buChar char="•"/>
            </a:pPr>
            <a:r>
              <a:rPr lang="tr-TR" sz="2400" dirty="0" smtClean="0"/>
              <a:t> Sınav evrakının sınavdan önce teslim alınmasından ve güvenli bir şekilde muhafaza edilmesinden sorumludur.</a:t>
            </a:r>
          </a:p>
          <a:p>
            <a:pPr algn="just">
              <a:buFont typeface="Arial" pitchFamily="34" charset="0"/>
              <a:buChar char="•"/>
            </a:pPr>
            <a:r>
              <a:rPr lang="tr-TR" sz="2400" dirty="0" smtClean="0"/>
              <a:t> Sınav tarihi itibarıyla herhangi bir kimlik belgesi alamamış öğrenciler ile sınav anında yanında kimlik belgesi bulunmayan öğrencilerin sınava girip girmeyeceğine karar verir. Ayrıca okula kaydı olmayıp sınava girmek isteyen öğrencilerin sınava girmesi için gerekli imkânları sağlar. </a:t>
            </a:r>
          </a:p>
          <a:p>
            <a:endParaRPr lang="tr-TR" dirty="0" smtClean="0"/>
          </a:p>
        </p:txBody>
      </p:sp>
    </p:spTree>
    <p:extLst>
      <p:ext uri="{BB962C8B-B14F-4D97-AF65-F5344CB8AC3E}">
        <p14:creationId xmlns:p14="http://schemas.microsoft.com/office/powerpoint/2010/main" val="23223040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3"/>
          <p:cNvSpPr txBox="1">
            <a:spLocks noChangeArrowheads="1"/>
          </p:cNvSpPr>
          <p:nvPr/>
        </p:nvSpPr>
        <p:spPr bwMode="auto">
          <a:xfrm>
            <a:off x="808893" y="1676400"/>
            <a:ext cx="7643445" cy="42437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4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Char char="–"/>
              <a:defRPr sz="18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18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9pPr>
          </a:lstStyle>
          <a:p>
            <a:pPr eaLnBrk="1" hangingPunct="1">
              <a:lnSpc>
                <a:spcPct val="130000"/>
              </a:lnSpc>
              <a:buNone/>
              <a:defRPr/>
            </a:pPr>
            <a:r>
              <a:rPr lang="tr-TR" sz="1800" kern="0" dirty="0" smtClean="0">
                <a:solidFill>
                  <a:srgbClr val="FFFF00"/>
                </a:solidFill>
                <a:effectLst/>
              </a:rPr>
              <a:t>	</a:t>
            </a:r>
            <a:endParaRPr lang="tr-TR" sz="2000" b="1" kern="0" dirty="0">
              <a:effectLst/>
            </a:endParaRPr>
          </a:p>
        </p:txBody>
      </p:sp>
      <p:sp>
        <p:nvSpPr>
          <p:cNvPr id="11" name="Metin Kutusu 2"/>
          <p:cNvSpPr txBox="1">
            <a:spLocks noChangeArrowheads="1"/>
          </p:cNvSpPr>
          <p:nvPr/>
        </p:nvSpPr>
        <p:spPr bwMode="auto">
          <a:xfrm>
            <a:off x="2115527" y="329479"/>
            <a:ext cx="4982523" cy="729430"/>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gn="ctr">
              <a:lnSpc>
                <a:spcPct val="115000"/>
              </a:lnSpc>
              <a:spcAft>
                <a:spcPts val="1000"/>
              </a:spcAft>
            </a:pPr>
            <a:r>
              <a:rPr lang="tr-TR" dirty="0">
                <a:solidFill>
                  <a:srgbClr val="1F4E79"/>
                </a:solidFill>
                <a:effectLst/>
                <a:latin typeface="Calibri" panose="020F0502020204030204" pitchFamily="34" charset="0"/>
                <a:ea typeface="Calibri" panose="020F0502020204030204" pitchFamily="34" charset="0"/>
                <a:cs typeface="Times New Roman" panose="02020603050405020304" pitchFamily="18" charset="0"/>
              </a:rPr>
              <a:t>SURİYELİ ÇOCUKLARIN TÜRK EĞİTİM SİSTEMİNE ENTEGRASYONUNUN DESTEKLENMESİ PROJESİ</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Resim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968" y="158635"/>
            <a:ext cx="2022560" cy="1753486"/>
          </a:xfrm>
          <a:prstGeom prst="rect">
            <a:avLst/>
          </a:prstGeom>
        </p:spPr>
      </p:pic>
      <p:pic>
        <p:nvPicPr>
          <p:cNvPr id="10" name="Resim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81399" y="5997655"/>
            <a:ext cx="1952413" cy="976207"/>
          </a:xfrm>
          <a:prstGeom prst="rect">
            <a:avLst/>
          </a:prstGeom>
        </p:spPr>
      </p:pic>
      <p:pic>
        <p:nvPicPr>
          <p:cNvPr id="12" name="Resim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98049" y="0"/>
            <a:ext cx="1945951" cy="2244472"/>
          </a:xfrm>
          <a:prstGeom prst="rect">
            <a:avLst/>
          </a:prstGeom>
        </p:spPr>
      </p:pic>
      <p:sp>
        <p:nvSpPr>
          <p:cNvPr id="15" name="14 Dikdörtgen"/>
          <p:cNvSpPr/>
          <p:nvPr/>
        </p:nvSpPr>
        <p:spPr>
          <a:xfrm>
            <a:off x="656491" y="1720840"/>
            <a:ext cx="7737231" cy="646331"/>
          </a:xfrm>
          <a:prstGeom prst="rect">
            <a:avLst/>
          </a:prstGeom>
        </p:spPr>
        <p:txBody>
          <a:bodyPr wrap="square">
            <a:spAutoFit/>
          </a:bodyPr>
          <a:lstStyle/>
          <a:p>
            <a:endParaRPr lang="tr-TR" dirty="0" smtClean="0"/>
          </a:p>
          <a:p>
            <a:r>
              <a:rPr lang="tr-TR" dirty="0" smtClean="0"/>
              <a:t> </a:t>
            </a:r>
            <a:endParaRPr lang="tr-TR" sz="2400" dirty="0" smtClean="0"/>
          </a:p>
        </p:txBody>
      </p:sp>
      <p:sp>
        <p:nvSpPr>
          <p:cNvPr id="14" name="13 Dikdörtgen"/>
          <p:cNvSpPr/>
          <p:nvPr/>
        </p:nvSpPr>
        <p:spPr>
          <a:xfrm>
            <a:off x="773723" y="1758462"/>
            <a:ext cx="7690339" cy="1477328"/>
          </a:xfrm>
          <a:prstGeom prst="rect">
            <a:avLst/>
          </a:prstGeom>
        </p:spPr>
        <p:txBody>
          <a:bodyPr wrap="square">
            <a:spAutoFit/>
          </a:bodyPr>
          <a:lstStyle/>
          <a:p>
            <a:r>
              <a:rPr lang="tr-TR" dirty="0" smtClean="0"/>
              <a:t> </a:t>
            </a:r>
          </a:p>
          <a:p>
            <a:pPr algn="just"/>
            <a:endParaRPr lang="tr-TR" sz="2400" dirty="0" smtClean="0"/>
          </a:p>
          <a:p>
            <a:pPr>
              <a:buFont typeface="Arial" pitchFamily="34" charset="0"/>
              <a:buChar char="•"/>
            </a:pPr>
            <a:endParaRPr lang="tr-TR" sz="2400" dirty="0" smtClean="0"/>
          </a:p>
          <a:p>
            <a:pPr algn="just">
              <a:buFont typeface="Arial" pitchFamily="34" charset="0"/>
              <a:buChar char="•"/>
            </a:pPr>
            <a:endParaRPr lang="tr-TR" sz="2400" b="1" u="sng" dirty="0" smtClean="0"/>
          </a:p>
        </p:txBody>
      </p:sp>
      <p:sp>
        <p:nvSpPr>
          <p:cNvPr id="16" name="15 Dikdörtgen"/>
          <p:cNvSpPr/>
          <p:nvPr/>
        </p:nvSpPr>
        <p:spPr>
          <a:xfrm>
            <a:off x="785445" y="1652955"/>
            <a:ext cx="7842739" cy="646331"/>
          </a:xfrm>
          <a:prstGeom prst="rect">
            <a:avLst/>
          </a:prstGeom>
        </p:spPr>
        <p:txBody>
          <a:bodyPr wrap="square">
            <a:spAutoFit/>
          </a:bodyPr>
          <a:lstStyle/>
          <a:p>
            <a:endParaRPr lang="tr-TR" dirty="0" smtClean="0"/>
          </a:p>
          <a:p>
            <a:endParaRPr lang="tr-TR" dirty="0" smtClean="0"/>
          </a:p>
        </p:txBody>
      </p:sp>
      <p:sp>
        <p:nvSpPr>
          <p:cNvPr id="17" name="16 Dikdörtgen"/>
          <p:cNvSpPr/>
          <p:nvPr/>
        </p:nvSpPr>
        <p:spPr>
          <a:xfrm>
            <a:off x="902677" y="1699847"/>
            <a:ext cx="7596554" cy="4801314"/>
          </a:xfrm>
          <a:prstGeom prst="rect">
            <a:avLst/>
          </a:prstGeom>
        </p:spPr>
        <p:txBody>
          <a:bodyPr wrap="square">
            <a:spAutoFit/>
          </a:bodyPr>
          <a:lstStyle/>
          <a:p>
            <a:endParaRPr lang="tr-TR" dirty="0" smtClean="0"/>
          </a:p>
          <a:p>
            <a:pPr algn="just">
              <a:buFont typeface="Arial" pitchFamily="34" charset="0"/>
              <a:buChar char="•"/>
            </a:pPr>
            <a:r>
              <a:rPr lang="tr-TR" dirty="0" smtClean="0"/>
              <a:t> </a:t>
            </a:r>
            <a:r>
              <a:rPr lang="tr-TR" sz="2400" dirty="0" smtClean="0"/>
              <a:t>Sınavın zamanı, uygulaması, yöntemi ve gerekçesi hakkında öğretmenlere, ailelere ve öğrencilere bilgilendirme yapar. </a:t>
            </a:r>
          </a:p>
          <a:p>
            <a:pPr algn="just">
              <a:buFont typeface="Arial" pitchFamily="34" charset="0"/>
              <a:buChar char="•"/>
            </a:pPr>
            <a:r>
              <a:rPr lang="tr-TR" sz="2400" dirty="0" smtClean="0"/>
              <a:t> Öğrencilere cevap kâğıtlarının kodlanması hakkında bilgilendirmeler yapar. </a:t>
            </a:r>
          </a:p>
          <a:p>
            <a:pPr algn="just">
              <a:buFont typeface="Arial" pitchFamily="34" charset="0"/>
              <a:buChar char="•"/>
            </a:pPr>
            <a:r>
              <a:rPr lang="tr-TR" sz="2400" dirty="0" smtClean="0"/>
              <a:t> Aynı okulda yer alan tüm yabancı öğrencilerin aynı anda sınava girmesini sağlar. (Okulda ikili eğitim yapılması durumunda sabah ve öğleden sonra iki farklı sınav oturumu yapılabilir.). </a:t>
            </a:r>
          </a:p>
          <a:p>
            <a:pPr algn="just">
              <a:buFont typeface="Arial" pitchFamily="34" charset="0"/>
              <a:buChar char="•"/>
            </a:pPr>
            <a:r>
              <a:rPr lang="tr-TR" sz="2400" dirty="0" smtClean="0"/>
              <a:t> Her sınıfta en az bir sınav görevlisi görevlendirir. </a:t>
            </a:r>
          </a:p>
          <a:p>
            <a:pPr>
              <a:buFont typeface="Arial" pitchFamily="34" charset="0"/>
              <a:buChar char="•"/>
            </a:pPr>
            <a:endParaRPr lang="tr-TR" sz="2400" dirty="0" smtClean="0"/>
          </a:p>
          <a:p>
            <a:pPr>
              <a:buFont typeface="Arial" pitchFamily="34" charset="0"/>
              <a:buChar char="•"/>
            </a:pPr>
            <a:endParaRPr lang="tr-TR" sz="2400" dirty="0" smtClean="0"/>
          </a:p>
        </p:txBody>
      </p:sp>
    </p:spTree>
    <p:extLst>
      <p:ext uri="{BB962C8B-B14F-4D97-AF65-F5344CB8AC3E}">
        <p14:creationId xmlns:p14="http://schemas.microsoft.com/office/powerpoint/2010/main" val="23223040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3"/>
          <p:cNvSpPr txBox="1">
            <a:spLocks noChangeArrowheads="1"/>
          </p:cNvSpPr>
          <p:nvPr/>
        </p:nvSpPr>
        <p:spPr bwMode="auto">
          <a:xfrm>
            <a:off x="808893" y="1676400"/>
            <a:ext cx="7643445" cy="42437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4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Char char="–"/>
              <a:defRPr sz="18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18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9pPr>
          </a:lstStyle>
          <a:p>
            <a:pPr eaLnBrk="1" hangingPunct="1">
              <a:lnSpc>
                <a:spcPct val="130000"/>
              </a:lnSpc>
              <a:buNone/>
              <a:defRPr/>
            </a:pPr>
            <a:r>
              <a:rPr lang="tr-TR" sz="1800" kern="0" dirty="0" smtClean="0">
                <a:solidFill>
                  <a:srgbClr val="FFFF00"/>
                </a:solidFill>
                <a:effectLst/>
              </a:rPr>
              <a:t>	</a:t>
            </a:r>
            <a:endParaRPr lang="tr-TR" sz="2000" b="1" kern="0" dirty="0">
              <a:effectLst/>
            </a:endParaRPr>
          </a:p>
        </p:txBody>
      </p:sp>
      <p:sp>
        <p:nvSpPr>
          <p:cNvPr id="11" name="Metin Kutusu 2"/>
          <p:cNvSpPr txBox="1">
            <a:spLocks noChangeArrowheads="1"/>
          </p:cNvSpPr>
          <p:nvPr/>
        </p:nvSpPr>
        <p:spPr bwMode="auto">
          <a:xfrm>
            <a:off x="2115527" y="329479"/>
            <a:ext cx="4982523" cy="729430"/>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gn="ctr">
              <a:lnSpc>
                <a:spcPct val="115000"/>
              </a:lnSpc>
              <a:spcAft>
                <a:spcPts val="1000"/>
              </a:spcAft>
            </a:pPr>
            <a:r>
              <a:rPr lang="tr-TR" dirty="0">
                <a:solidFill>
                  <a:srgbClr val="1F4E79"/>
                </a:solidFill>
                <a:effectLst/>
                <a:latin typeface="Calibri" panose="020F0502020204030204" pitchFamily="34" charset="0"/>
                <a:ea typeface="Calibri" panose="020F0502020204030204" pitchFamily="34" charset="0"/>
                <a:cs typeface="Times New Roman" panose="02020603050405020304" pitchFamily="18" charset="0"/>
              </a:rPr>
              <a:t>SURİYELİ ÇOCUKLARIN TÜRK EĞİTİM SİSTEMİNE ENTEGRASYONUNUN DESTEKLENMESİ PROJESİ</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Resim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968" y="158635"/>
            <a:ext cx="2022560" cy="1753486"/>
          </a:xfrm>
          <a:prstGeom prst="rect">
            <a:avLst/>
          </a:prstGeom>
        </p:spPr>
      </p:pic>
      <p:pic>
        <p:nvPicPr>
          <p:cNvPr id="10" name="Resim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81399" y="5997655"/>
            <a:ext cx="1952413" cy="976207"/>
          </a:xfrm>
          <a:prstGeom prst="rect">
            <a:avLst/>
          </a:prstGeom>
        </p:spPr>
      </p:pic>
      <p:pic>
        <p:nvPicPr>
          <p:cNvPr id="12" name="Resim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98049" y="0"/>
            <a:ext cx="1945951" cy="2244472"/>
          </a:xfrm>
          <a:prstGeom prst="rect">
            <a:avLst/>
          </a:prstGeom>
        </p:spPr>
      </p:pic>
      <p:sp>
        <p:nvSpPr>
          <p:cNvPr id="15" name="14 Dikdörtgen"/>
          <p:cNvSpPr/>
          <p:nvPr/>
        </p:nvSpPr>
        <p:spPr>
          <a:xfrm>
            <a:off x="656491" y="1720840"/>
            <a:ext cx="7737231" cy="646331"/>
          </a:xfrm>
          <a:prstGeom prst="rect">
            <a:avLst/>
          </a:prstGeom>
        </p:spPr>
        <p:txBody>
          <a:bodyPr wrap="square">
            <a:spAutoFit/>
          </a:bodyPr>
          <a:lstStyle/>
          <a:p>
            <a:endParaRPr lang="tr-TR" dirty="0" smtClean="0"/>
          </a:p>
          <a:p>
            <a:r>
              <a:rPr lang="tr-TR" dirty="0" smtClean="0"/>
              <a:t> </a:t>
            </a:r>
            <a:endParaRPr lang="tr-TR" sz="2400" dirty="0" smtClean="0"/>
          </a:p>
        </p:txBody>
      </p:sp>
      <p:sp>
        <p:nvSpPr>
          <p:cNvPr id="14" name="13 Dikdörtgen"/>
          <p:cNvSpPr/>
          <p:nvPr/>
        </p:nvSpPr>
        <p:spPr>
          <a:xfrm>
            <a:off x="773723" y="1758462"/>
            <a:ext cx="7690339" cy="1477328"/>
          </a:xfrm>
          <a:prstGeom prst="rect">
            <a:avLst/>
          </a:prstGeom>
        </p:spPr>
        <p:txBody>
          <a:bodyPr wrap="square">
            <a:spAutoFit/>
          </a:bodyPr>
          <a:lstStyle/>
          <a:p>
            <a:r>
              <a:rPr lang="tr-TR" dirty="0" smtClean="0"/>
              <a:t> </a:t>
            </a:r>
          </a:p>
          <a:p>
            <a:pPr algn="just"/>
            <a:endParaRPr lang="tr-TR" sz="2400" dirty="0" smtClean="0"/>
          </a:p>
          <a:p>
            <a:pPr>
              <a:buFont typeface="Arial" pitchFamily="34" charset="0"/>
              <a:buChar char="•"/>
            </a:pPr>
            <a:endParaRPr lang="tr-TR" sz="2400" dirty="0" smtClean="0"/>
          </a:p>
          <a:p>
            <a:pPr algn="just">
              <a:buFont typeface="Arial" pitchFamily="34" charset="0"/>
              <a:buChar char="•"/>
            </a:pPr>
            <a:endParaRPr lang="tr-TR" sz="2400" b="1" u="sng" dirty="0" smtClean="0"/>
          </a:p>
        </p:txBody>
      </p:sp>
      <p:sp>
        <p:nvSpPr>
          <p:cNvPr id="16" name="15 Dikdörtgen"/>
          <p:cNvSpPr/>
          <p:nvPr/>
        </p:nvSpPr>
        <p:spPr>
          <a:xfrm>
            <a:off x="785445" y="1652955"/>
            <a:ext cx="7842739" cy="646331"/>
          </a:xfrm>
          <a:prstGeom prst="rect">
            <a:avLst/>
          </a:prstGeom>
        </p:spPr>
        <p:txBody>
          <a:bodyPr wrap="square">
            <a:spAutoFit/>
          </a:bodyPr>
          <a:lstStyle/>
          <a:p>
            <a:endParaRPr lang="tr-TR" dirty="0" smtClean="0"/>
          </a:p>
          <a:p>
            <a:endParaRPr lang="tr-TR" dirty="0" smtClean="0"/>
          </a:p>
        </p:txBody>
      </p:sp>
      <p:sp>
        <p:nvSpPr>
          <p:cNvPr id="17" name="16 Dikdörtgen"/>
          <p:cNvSpPr/>
          <p:nvPr/>
        </p:nvSpPr>
        <p:spPr>
          <a:xfrm>
            <a:off x="902677" y="1699847"/>
            <a:ext cx="7596554" cy="3970318"/>
          </a:xfrm>
          <a:prstGeom prst="rect">
            <a:avLst/>
          </a:prstGeom>
        </p:spPr>
        <p:txBody>
          <a:bodyPr wrap="square">
            <a:spAutoFit/>
          </a:bodyPr>
          <a:lstStyle/>
          <a:p>
            <a:endParaRPr lang="tr-TR" dirty="0" smtClean="0"/>
          </a:p>
          <a:p>
            <a:r>
              <a:rPr lang="tr-TR" dirty="0" smtClean="0"/>
              <a:t> </a:t>
            </a:r>
            <a:endParaRPr lang="tr-TR" sz="2400" dirty="0" smtClean="0"/>
          </a:p>
          <a:p>
            <a:pPr algn="just">
              <a:buFont typeface="Arial" pitchFamily="34" charset="0"/>
              <a:buChar char="•"/>
            </a:pPr>
            <a:r>
              <a:rPr lang="tr-TR" sz="2400" dirty="0" smtClean="0"/>
              <a:t> Sınav görevlilerini sınavdan önce belirler ve sınav anında yerlerinde olmalarını sağlar. </a:t>
            </a:r>
          </a:p>
          <a:p>
            <a:pPr algn="just">
              <a:buFont typeface="Arial" pitchFamily="34" charset="0"/>
              <a:buChar char="•"/>
            </a:pPr>
            <a:r>
              <a:rPr lang="tr-TR" sz="2400" dirty="0" smtClean="0"/>
              <a:t> Sınavın yapılacağı sınav salonları ve sınav saatini okul ders saatlerini göz önünde bulundurarak belirler. </a:t>
            </a:r>
          </a:p>
          <a:p>
            <a:pPr algn="just">
              <a:buFont typeface="Arial" pitchFamily="34" charset="0"/>
              <a:buChar char="•"/>
            </a:pPr>
            <a:r>
              <a:rPr lang="tr-TR" sz="2400" dirty="0" smtClean="0"/>
              <a:t> Sınav bitiminde cevap kâğıtlarının 5 gün içerisinde </a:t>
            </a:r>
            <a:r>
              <a:rPr lang="tr-TR" sz="2400" dirty="0" smtClean="0"/>
              <a:t>İlçe Milli </a:t>
            </a:r>
            <a:r>
              <a:rPr lang="tr-TR" sz="2400" smtClean="0"/>
              <a:t>Eğitim Müdürlüğüne güvenli </a:t>
            </a:r>
            <a:r>
              <a:rPr lang="tr-TR" sz="2400" dirty="0" smtClean="0"/>
              <a:t>bir şekilde teslim edilmesini sağlar. </a:t>
            </a:r>
          </a:p>
          <a:p>
            <a:pPr algn="just">
              <a:buFont typeface="Arial" pitchFamily="34" charset="0"/>
              <a:buChar char="•"/>
            </a:pPr>
            <a:endParaRPr lang="tr-TR" sz="2400" dirty="0" smtClean="0"/>
          </a:p>
          <a:p>
            <a:pPr>
              <a:buFont typeface="Arial" pitchFamily="34" charset="0"/>
              <a:buChar char="•"/>
            </a:pPr>
            <a:endParaRPr lang="tr-TR" sz="2400" dirty="0" smtClean="0"/>
          </a:p>
        </p:txBody>
      </p:sp>
    </p:spTree>
    <p:extLst>
      <p:ext uri="{BB962C8B-B14F-4D97-AF65-F5344CB8AC3E}">
        <p14:creationId xmlns:p14="http://schemas.microsoft.com/office/powerpoint/2010/main" val="23223040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3"/>
          <p:cNvSpPr txBox="1">
            <a:spLocks noChangeArrowheads="1"/>
          </p:cNvSpPr>
          <p:nvPr/>
        </p:nvSpPr>
        <p:spPr bwMode="auto">
          <a:xfrm>
            <a:off x="808893" y="1676400"/>
            <a:ext cx="7643445" cy="42437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4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Char char="–"/>
              <a:defRPr sz="18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18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9pPr>
          </a:lstStyle>
          <a:p>
            <a:pPr eaLnBrk="1" hangingPunct="1">
              <a:lnSpc>
                <a:spcPct val="130000"/>
              </a:lnSpc>
              <a:buNone/>
              <a:defRPr/>
            </a:pPr>
            <a:r>
              <a:rPr lang="tr-TR" sz="1800" kern="0" dirty="0" smtClean="0">
                <a:solidFill>
                  <a:srgbClr val="FFFF00"/>
                </a:solidFill>
                <a:effectLst/>
              </a:rPr>
              <a:t>	</a:t>
            </a:r>
            <a:endParaRPr lang="tr-TR" sz="2000" b="1" kern="0" dirty="0">
              <a:effectLst/>
            </a:endParaRPr>
          </a:p>
        </p:txBody>
      </p:sp>
      <p:sp>
        <p:nvSpPr>
          <p:cNvPr id="11" name="Metin Kutusu 2"/>
          <p:cNvSpPr txBox="1">
            <a:spLocks noChangeArrowheads="1"/>
          </p:cNvSpPr>
          <p:nvPr/>
        </p:nvSpPr>
        <p:spPr bwMode="auto">
          <a:xfrm>
            <a:off x="2115527" y="329479"/>
            <a:ext cx="4982523" cy="729430"/>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gn="ctr">
              <a:lnSpc>
                <a:spcPct val="115000"/>
              </a:lnSpc>
              <a:spcAft>
                <a:spcPts val="1000"/>
              </a:spcAft>
            </a:pPr>
            <a:r>
              <a:rPr lang="tr-TR" dirty="0">
                <a:solidFill>
                  <a:srgbClr val="1F4E79"/>
                </a:solidFill>
                <a:effectLst/>
                <a:latin typeface="Calibri" panose="020F0502020204030204" pitchFamily="34" charset="0"/>
                <a:ea typeface="Calibri" panose="020F0502020204030204" pitchFamily="34" charset="0"/>
                <a:cs typeface="Times New Roman" panose="02020603050405020304" pitchFamily="18" charset="0"/>
              </a:rPr>
              <a:t>SURİYELİ ÇOCUKLARIN TÜRK EĞİTİM SİSTEMİNE ENTEGRASYONUNUN DESTEKLENMESİ PROJESİ</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Resim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968" y="158635"/>
            <a:ext cx="2022560" cy="1753486"/>
          </a:xfrm>
          <a:prstGeom prst="rect">
            <a:avLst/>
          </a:prstGeom>
        </p:spPr>
      </p:pic>
      <p:pic>
        <p:nvPicPr>
          <p:cNvPr id="10" name="Resim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81399" y="5997655"/>
            <a:ext cx="1952413" cy="976207"/>
          </a:xfrm>
          <a:prstGeom prst="rect">
            <a:avLst/>
          </a:prstGeom>
        </p:spPr>
      </p:pic>
      <p:pic>
        <p:nvPicPr>
          <p:cNvPr id="12" name="Resim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98049" y="0"/>
            <a:ext cx="1945951" cy="2244472"/>
          </a:xfrm>
          <a:prstGeom prst="rect">
            <a:avLst/>
          </a:prstGeom>
        </p:spPr>
      </p:pic>
      <p:sp>
        <p:nvSpPr>
          <p:cNvPr id="15" name="14 Dikdörtgen"/>
          <p:cNvSpPr/>
          <p:nvPr/>
        </p:nvSpPr>
        <p:spPr>
          <a:xfrm>
            <a:off x="656491" y="1720840"/>
            <a:ext cx="7737231" cy="646331"/>
          </a:xfrm>
          <a:prstGeom prst="rect">
            <a:avLst/>
          </a:prstGeom>
        </p:spPr>
        <p:txBody>
          <a:bodyPr wrap="square">
            <a:spAutoFit/>
          </a:bodyPr>
          <a:lstStyle/>
          <a:p>
            <a:endParaRPr lang="tr-TR" dirty="0" smtClean="0"/>
          </a:p>
          <a:p>
            <a:r>
              <a:rPr lang="tr-TR" dirty="0" smtClean="0"/>
              <a:t> </a:t>
            </a:r>
            <a:endParaRPr lang="tr-TR" sz="2400" dirty="0" smtClean="0"/>
          </a:p>
        </p:txBody>
      </p:sp>
      <p:sp>
        <p:nvSpPr>
          <p:cNvPr id="14" name="13 Dikdörtgen"/>
          <p:cNvSpPr/>
          <p:nvPr/>
        </p:nvSpPr>
        <p:spPr>
          <a:xfrm>
            <a:off x="773723" y="1758462"/>
            <a:ext cx="7690339" cy="1477328"/>
          </a:xfrm>
          <a:prstGeom prst="rect">
            <a:avLst/>
          </a:prstGeom>
        </p:spPr>
        <p:txBody>
          <a:bodyPr wrap="square">
            <a:spAutoFit/>
          </a:bodyPr>
          <a:lstStyle/>
          <a:p>
            <a:r>
              <a:rPr lang="tr-TR" dirty="0" smtClean="0"/>
              <a:t> </a:t>
            </a:r>
          </a:p>
          <a:p>
            <a:pPr algn="just"/>
            <a:endParaRPr lang="tr-TR" sz="2400" dirty="0" smtClean="0"/>
          </a:p>
          <a:p>
            <a:pPr>
              <a:buFont typeface="Arial" pitchFamily="34" charset="0"/>
              <a:buChar char="•"/>
            </a:pPr>
            <a:endParaRPr lang="tr-TR" sz="2400" dirty="0" smtClean="0"/>
          </a:p>
          <a:p>
            <a:pPr algn="just">
              <a:buFont typeface="Arial" pitchFamily="34" charset="0"/>
              <a:buChar char="•"/>
            </a:pPr>
            <a:endParaRPr lang="tr-TR" sz="2400" b="1" u="sng" dirty="0" smtClean="0"/>
          </a:p>
        </p:txBody>
      </p:sp>
      <p:sp>
        <p:nvSpPr>
          <p:cNvPr id="16" name="15 Dikdörtgen"/>
          <p:cNvSpPr/>
          <p:nvPr/>
        </p:nvSpPr>
        <p:spPr>
          <a:xfrm>
            <a:off x="785445" y="1652955"/>
            <a:ext cx="7842739" cy="646331"/>
          </a:xfrm>
          <a:prstGeom prst="rect">
            <a:avLst/>
          </a:prstGeom>
        </p:spPr>
        <p:txBody>
          <a:bodyPr wrap="square">
            <a:spAutoFit/>
          </a:bodyPr>
          <a:lstStyle/>
          <a:p>
            <a:endParaRPr lang="tr-TR" dirty="0" smtClean="0"/>
          </a:p>
          <a:p>
            <a:endParaRPr lang="tr-TR" dirty="0" smtClean="0"/>
          </a:p>
        </p:txBody>
      </p:sp>
      <p:sp>
        <p:nvSpPr>
          <p:cNvPr id="17" name="16 Dikdörtgen"/>
          <p:cNvSpPr/>
          <p:nvPr/>
        </p:nvSpPr>
        <p:spPr>
          <a:xfrm>
            <a:off x="902677" y="1699847"/>
            <a:ext cx="7596554" cy="3693319"/>
          </a:xfrm>
          <a:prstGeom prst="rect">
            <a:avLst/>
          </a:prstGeom>
        </p:spPr>
        <p:txBody>
          <a:bodyPr wrap="square">
            <a:spAutoFit/>
          </a:bodyPr>
          <a:lstStyle/>
          <a:p>
            <a:endParaRPr lang="tr-TR" dirty="0" smtClean="0"/>
          </a:p>
          <a:p>
            <a:pPr algn="just">
              <a:buFont typeface="Arial" pitchFamily="34" charset="0"/>
              <a:buChar char="•"/>
            </a:pPr>
            <a:r>
              <a:rPr lang="tr-TR" dirty="0" smtClean="0"/>
              <a:t>  </a:t>
            </a:r>
            <a:r>
              <a:rPr lang="tr-TR" sz="2400" dirty="0" smtClean="0"/>
              <a:t>Sınav bitiminde </a:t>
            </a:r>
            <a:r>
              <a:rPr lang="tr-TR" sz="2400" dirty="0" smtClean="0">
                <a:hlinkClick r:id="rId5" action="ppaction://hlinkfile"/>
              </a:rPr>
              <a:t>Ek-3’de</a:t>
            </a:r>
            <a:r>
              <a:rPr lang="tr-TR" sz="2400" dirty="0" smtClean="0"/>
              <a:t> yer alan Okul Sınav İzleme Formunu doldurarak 5 gün içinde İlçe Milli Eğitim Müdürlüğüne teslim eder. </a:t>
            </a:r>
          </a:p>
          <a:p>
            <a:pPr algn="just">
              <a:buFont typeface="Arial" pitchFamily="34" charset="0"/>
              <a:buChar char="•"/>
            </a:pPr>
            <a:r>
              <a:rPr lang="tr-TR" sz="2400" dirty="0" smtClean="0"/>
              <a:t> Sınavın bitiminden sonra soru kitapçıklarını sınav görevlilerinin toplamasını sağlar ve sınav sonuçlarının açıklanmasından sonra sınava giren yabancı öğrencilere teslim eder.</a:t>
            </a:r>
            <a:r>
              <a:rPr lang="tr-TR" sz="2400" b="1" dirty="0" smtClean="0">
                <a:solidFill>
                  <a:srgbClr val="FF0000"/>
                </a:solidFill>
              </a:rPr>
              <a:t> (Kitapçıklar Sınav Geri Dönüşüm poşetine konulmayacak, sonuçları açıklandıktan sonra dağıtılacaktır.) </a:t>
            </a:r>
            <a:endParaRPr lang="tr-TR" sz="2400" dirty="0" smtClean="0"/>
          </a:p>
        </p:txBody>
      </p:sp>
    </p:spTree>
    <p:extLst>
      <p:ext uri="{BB962C8B-B14F-4D97-AF65-F5344CB8AC3E}">
        <p14:creationId xmlns:p14="http://schemas.microsoft.com/office/powerpoint/2010/main" val="23223040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3"/>
          <p:cNvSpPr txBox="1">
            <a:spLocks noChangeArrowheads="1"/>
          </p:cNvSpPr>
          <p:nvPr/>
        </p:nvSpPr>
        <p:spPr bwMode="auto">
          <a:xfrm>
            <a:off x="808893" y="1676400"/>
            <a:ext cx="7643445" cy="42437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4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Char char="–"/>
              <a:defRPr sz="18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18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9pPr>
          </a:lstStyle>
          <a:p>
            <a:pPr eaLnBrk="1" hangingPunct="1">
              <a:lnSpc>
                <a:spcPct val="130000"/>
              </a:lnSpc>
              <a:buNone/>
              <a:defRPr/>
            </a:pPr>
            <a:r>
              <a:rPr lang="tr-TR" sz="1800" kern="0" dirty="0" smtClean="0">
                <a:solidFill>
                  <a:srgbClr val="FFFF00"/>
                </a:solidFill>
                <a:effectLst/>
              </a:rPr>
              <a:t>	</a:t>
            </a:r>
            <a:endParaRPr lang="tr-TR" sz="2000" b="1" kern="0" dirty="0">
              <a:effectLst/>
            </a:endParaRPr>
          </a:p>
        </p:txBody>
      </p:sp>
      <p:sp>
        <p:nvSpPr>
          <p:cNvPr id="11" name="Metin Kutusu 2"/>
          <p:cNvSpPr txBox="1">
            <a:spLocks noChangeArrowheads="1"/>
          </p:cNvSpPr>
          <p:nvPr/>
        </p:nvSpPr>
        <p:spPr bwMode="auto">
          <a:xfrm>
            <a:off x="2115527" y="329479"/>
            <a:ext cx="4982523" cy="729430"/>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gn="ctr">
              <a:lnSpc>
                <a:spcPct val="115000"/>
              </a:lnSpc>
              <a:spcAft>
                <a:spcPts val="1000"/>
              </a:spcAft>
            </a:pPr>
            <a:r>
              <a:rPr lang="tr-TR" dirty="0">
                <a:solidFill>
                  <a:srgbClr val="1F4E79"/>
                </a:solidFill>
                <a:effectLst/>
                <a:latin typeface="Calibri" panose="020F0502020204030204" pitchFamily="34" charset="0"/>
                <a:ea typeface="Calibri" panose="020F0502020204030204" pitchFamily="34" charset="0"/>
                <a:cs typeface="Times New Roman" panose="02020603050405020304" pitchFamily="18" charset="0"/>
              </a:rPr>
              <a:t>SURİYELİ ÇOCUKLARIN TÜRK EĞİTİM SİSTEMİNE ENTEGRASYONUNUN DESTEKLENMESİ PROJESİ</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Resim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968" y="158635"/>
            <a:ext cx="2022560" cy="1753486"/>
          </a:xfrm>
          <a:prstGeom prst="rect">
            <a:avLst/>
          </a:prstGeom>
        </p:spPr>
      </p:pic>
      <p:pic>
        <p:nvPicPr>
          <p:cNvPr id="10" name="Resim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81399" y="5997655"/>
            <a:ext cx="1952413" cy="976207"/>
          </a:xfrm>
          <a:prstGeom prst="rect">
            <a:avLst/>
          </a:prstGeom>
        </p:spPr>
      </p:pic>
      <p:pic>
        <p:nvPicPr>
          <p:cNvPr id="12" name="Resim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98049" y="0"/>
            <a:ext cx="1945951" cy="2244472"/>
          </a:xfrm>
          <a:prstGeom prst="rect">
            <a:avLst/>
          </a:prstGeom>
        </p:spPr>
      </p:pic>
      <p:sp>
        <p:nvSpPr>
          <p:cNvPr id="15" name="14 Dikdörtgen"/>
          <p:cNvSpPr/>
          <p:nvPr/>
        </p:nvSpPr>
        <p:spPr>
          <a:xfrm>
            <a:off x="656491" y="1720840"/>
            <a:ext cx="7737231" cy="646331"/>
          </a:xfrm>
          <a:prstGeom prst="rect">
            <a:avLst/>
          </a:prstGeom>
        </p:spPr>
        <p:txBody>
          <a:bodyPr wrap="square">
            <a:spAutoFit/>
          </a:bodyPr>
          <a:lstStyle/>
          <a:p>
            <a:endParaRPr lang="tr-TR" dirty="0" smtClean="0"/>
          </a:p>
          <a:p>
            <a:r>
              <a:rPr lang="tr-TR" dirty="0" smtClean="0"/>
              <a:t> </a:t>
            </a:r>
            <a:endParaRPr lang="tr-TR" sz="2400" dirty="0" smtClean="0"/>
          </a:p>
        </p:txBody>
      </p:sp>
      <p:sp>
        <p:nvSpPr>
          <p:cNvPr id="14" name="13 Dikdörtgen"/>
          <p:cNvSpPr/>
          <p:nvPr/>
        </p:nvSpPr>
        <p:spPr>
          <a:xfrm>
            <a:off x="773723" y="1758462"/>
            <a:ext cx="7690339" cy="1477328"/>
          </a:xfrm>
          <a:prstGeom prst="rect">
            <a:avLst/>
          </a:prstGeom>
        </p:spPr>
        <p:txBody>
          <a:bodyPr wrap="square">
            <a:spAutoFit/>
          </a:bodyPr>
          <a:lstStyle/>
          <a:p>
            <a:r>
              <a:rPr lang="tr-TR" dirty="0" smtClean="0"/>
              <a:t> </a:t>
            </a:r>
          </a:p>
          <a:p>
            <a:pPr algn="just"/>
            <a:endParaRPr lang="tr-TR" sz="2400" dirty="0" smtClean="0"/>
          </a:p>
          <a:p>
            <a:pPr>
              <a:buFont typeface="Arial" pitchFamily="34" charset="0"/>
              <a:buChar char="•"/>
            </a:pPr>
            <a:endParaRPr lang="tr-TR" sz="2400" dirty="0" smtClean="0"/>
          </a:p>
          <a:p>
            <a:pPr algn="just">
              <a:buFont typeface="Arial" pitchFamily="34" charset="0"/>
              <a:buChar char="•"/>
            </a:pPr>
            <a:endParaRPr lang="tr-TR" sz="2400" b="1" u="sng" dirty="0" smtClean="0"/>
          </a:p>
        </p:txBody>
      </p:sp>
      <p:sp>
        <p:nvSpPr>
          <p:cNvPr id="16" name="15 Dikdörtgen"/>
          <p:cNvSpPr/>
          <p:nvPr/>
        </p:nvSpPr>
        <p:spPr>
          <a:xfrm>
            <a:off x="785445" y="1652955"/>
            <a:ext cx="7842739" cy="646331"/>
          </a:xfrm>
          <a:prstGeom prst="rect">
            <a:avLst/>
          </a:prstGeom>
        </p:spPr>
        <p:txBody>
          <a:bodyPr wrap="square">
            <a:spAutoFit/>
          </a:bodyPr>
          <a:lstStyle/>
          <a:p>
            <a:endParaRPr lang="tr-TR" dirty="0" smtClean="0"/>
          </a:p>
          <a:p>
            <a:endParaRPr lang="tr-TR" dirty="0" smtClean="0"/>
          </a:p>
        </p:txBody>
      </p:sp>
      <p:sp>
        <p:nvSpPr>
          <p:cNvPr id="17" name="16 Dikdörtgen"/>
          <p:cNvSpPr/>
          <p:nvPr/>
        </p:nvSpPr>
        <p:spPr>
          <a:xfrm>
            <a:off x="902677" y="1699847"/>
            <a:ext cx="7596554" cy="4801314"/>
          </a:xfrm>
          <a:prstGeom prst="rect">
            <a:avLst/>
          </a:prstGeom>
        </p:spPr>
        <p:txBody>
          <a:bodyPr wrap="square">
            <a:spAutoFit/>
          </a:bodyPr>
          <a:lstStyle/>
          <a:p>
            <a:endParaRPr lang="tr-TR" dirty="0" smtClean="0"/>
          </a:p>
          <a:p>
            <a:r>
              <a:rPr lang="tr-TR" dirty="0" smtClean="0"/>
              <a:t> </a:t>
            </a:r>
            <a:r>
              <a:rPr lang="tr-TR" sz="2400" b="1" dirty="0" smtClean="0"/>
              <a:t>Sınav Görevlisinin Yapacağı İşlemler </a:t>
            </a:r>
          </a:p>
          <a:p>
            <a:pPr algn="just">
              <a:buFont typeface="Arial" pitchFamily="34" charset="0"/>
              <a:buChar char="•"/>
            </a:pPr>
            <a:r>
              <a:rPr lang="tr-TR" sz="2400" dirty="0" smtClean="0"/>
              <a:t> Soru kitapçığı üzerinde yazan “Öğrencilerin Dikkatine” kısmını öğrencilere sesli olarak okur. </a:t>
            </a:r>
          </a:p>
          <a:p>
            <a:pPr algn="just">
              <a:buFont typeface="Arial" pitchFamily="34" charset="0"/>
              <a:buChar char="•"/>
            </a:pPr>
            <a:r>
              <a:rPr lang="tr-TR" sz="2400" dirty="0" smtClean="0"/>
              <a:t> Kurum kodunu, sınavın süresini, başlama ve bitiş saatlerini tüm öğrencilerin görebileceği şekilde yazı tahtasına yazar. </a:t>
            </a:r>
          </a:p>
          <a:p>
            <a:pPr algn="just">
              <a:buFont typeface="Arial" pitchFamily="34" charset="0"/>
              <a:buChar char="•"/>
            </a:pPr>
            <a:r>
              <a:rPr lang="tr-TR" sz="2400" dirty="0" smtClean="0"/>
              <a:t> Sınav güvenlik poşetinden çıkan evrakların kontrolünü yapar. </a:t>
            </a:r>
          </a:p>
          <a:p>
            <a:pPr algn="just">
              <a:buFont typeface="Arial" pitchFamily="34" charset="0"/>
              <a:buChar char="•"/>
            </a:pPr>
            <a:r>
              <a:rPr lang="tr-TR" sz="2400" dirty="0" smtClean="0"/>
              <a:t> Sınav saatinde sınava girecek öğrencilerin kimlik belgelerini kontrol eder. Kimlik belgesi yanında olmayan öğrencileri okul yönetimine bildirir. </a:t>
            </a:r>
          </a:p>
          <a:p>
            <a:pPr algn="just">
              <a:buFont typeface="Arial" pitchFamily="34" charset="0"/>
              <a:buChar char="•"/>
            </a:pPr>
            <a:endParaRPr lang="tr-TR" sz="2400" dirty="0" smtClean="0"/>
          </a:p>
          <a:p>
            <a:pPr>
              <a:buFont typeface="Arial" pitchFamily="34" charset="0"/>
              <a:buChar char="•"/>
            </a:pPr>
            <a:endParaRPr lang="tr-TR" sz="2400" dirty="0" smtClean="0"/>
          </a:p>
        </p:txBody>
      </p:sp>
    </p:spTree>
    <p:extLst>
      <p:ext uri="{BB962C8B-B14F-4D97-AF65-F5344CB8AC3E}">
        <p14:creationId xmlns:p14="http://schemas.microsoft.com/office/powerpoint/2010/main" val="23223040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3"/>
          <p:cNvSpPr txBox="1">
            <a:spLocks noChangeArrowheads="1"/>
          </p:cNvSpPr>
          <p:nvPr/>
        </p:nvSpPr>
        <p:spPr bwMode="auto">
          <a:xfrm>
            <a:off x="808893" y="1676400"/>
            <a:ext cx="7643445" cy="42437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4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Char char="–"/>
              <a:defRPr sz="18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18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9pPr>
          </a:lstStyle>
          <a:p>
            <a:pPr eaLnBrk="1" hangingPunct="1">
              <a:lnSpc>
                <a:spcPct val="130000"/>
              </a:lnSpc>
              <a:buNone/>
              <a:defRPr/>
            </a:pPr>
            <a:r>
              <a:rPr lang="tr-TR" sz="1800" kern="0" dirty="0" smtClean="0">
                <a:solidFill>
                  <a:srgbClr val="FFFF00"/>
                </a:solidFill>
                <a:effectLst/>
              </a:rPr>
              <a:t>	</a:t>
            </a:r>
            <a:endParaRPr lang="tr-TR" sz="2000" b="1" kern="0" dirty="0">
              <a:effectLst/>
            </a:endParaRPr>
          </a:p>
        </p:txBody>
      </p:sp>
      <p:sp>
        <p:nvSpPr>
          <p:cNvPr id="11" name="Metin Kutusu 2"/>
          <p:cNvSpPr txBox="1">
            <a:spLocks noChangeArrowheads="1"/>
          </p:cNvSpPr>
          <p:nvPr/>
        </p:nvSpPr>
        <p:spPr bwMode="auto">
          <a:xfrm>
            <a:off x="2115527" y="329479"/>
            <a:ext cx="4982523" cy="729430"/>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gn="ctr">
              <a:lnSpc>
                <a:spcPct val="115000"/>
              </a:lnSpc>
              <a:spcAft>
                <a:spcPts val="1000"/>
              </a:spcAft>
            </a:pPr>
            <a:r>
              <a:rPr lang="tr-TR" dirty="0">
                <a:solidFill>
                  <a:srgbClr val="1F4E79"/>
                </a:solidFill>
                <a:effectLst/>
                <a:latin typeface="Calibri" panose="020F0502020204030204" pitchFamily="34" charset="0"/>
                <a:ea typeface="Calibri" panose="020F0502020204030204" pitchFamily="34" charset="0"/>
                <a:cs typeface="Times New Roman" panose="02020603050405020304" pitchFamily="18" charset="0"/>
              </a:rPr>
              <a:t>SURİYELİ ÇOCUKLARIN TÜRK EĞİTİM SİSTEMİNE ENTEGRASYONUNUN DESTEKLENMESİ PROJESİ</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Resim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968" y="158635"/>
            <a:ext cx="2022560" cy="1753486"/>
          </a:xfrm>
          <a:prstGeom prst="rect">
            <a:avLst/>
          </a:prstGeom>
        </p:spPr>
      </p:pic>
      <p:pic>
        <p:nvPicPr>
          <p:cNvPr id="10" name="Resim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81399" y="5997655"/>
            <a:ext cx="1952413" cy="976207"/>
          </a:xfrm>
          <a:prstGeom prst="rect">
            <a:avLst/>
          </a:prstGeom>
        </p:spPr>
      </p:pic>
      <p:pic>
        <p:nvPicPr>
          <p:cNvPr id="12" name="Resim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98049" y="0"/>
            <a:ext cx="1945951" cy="2244472"/>
          </a:xfrm>
          <a:prstGeom prst="rect">
            <a:avLst/>
          </a:prstGeom>
        </p:spPr>
      </p:pic>
      <p:sp>
        <p:nvSpPr>
          <p:cNvPr id="15" name="14 Dikdörtgen"/>
          <p:cNvSpPr/>
          <p:nvPr/>
        </p:nvSpPr>
        <p:spPr>
          <a:xfrm>
            <a:off x="656491" y="1720840"/>
            <a:ext cx="7737231" cy="646331"/>
          </a:xfrm>
          <a:prstGeom prst="rect">
            <a:avLst/>
          </a:prstGeom>
        </p:spPr>
        <p:txBody>
          <a:bodyPr wrap="square">
            <a:spAutoFit/>
          </a:bodyPr>
          <a:lstStyle/>
          <a:p>
            <a:endParaRPr lang="tr-TR" dirty="0" smtClean="0"/>
          </a:p>
          <a:p>
            <a:r>
              <a:rPr lang="tr-TR" dirty="0" smtClean="0"/>
              <a:t> </a:t>
            </a:r>
            <a:endParaRPr lang="tr-TR" sz="2400" dirty="0" smtClean="0"/>
          </a:p>
        </p:txBody>
      </p:sp>
      <p:sp>
        <p:nvSpPr>
          <p:cNvPr id="14" name="13 Dikdörtgen"/>
          <p:cNvSpPr/>
          <p:nvPr/>
        </p:nvSpPr>
        <p:spPr>
          <a:xfrm>
            <a:off x="773723" y="1758462"/>
            <a:ext cx="7690339" cy="1477328"/>
          </a:xfrm>
          <a:prstGeom prst="rect">
            <a:avLst/>
          </a:prstGeom>
        </p:spPr>
        <p:txBody>
          <a:bodyPr wrap="square">
            <a:spAutoFit/>
          </a:bodyPr>
          <a:lstStyle/>
          <a:p>
            <a:r>
              <a:rPr lang="tr-TR" dirty="0" smtClean="0"/>
              <a:t> </a:t>
            </a:r>
          </a:p>
          <a:p>
            <a:pPr algn="just"/>
            <a:endParaRPr lang="tr-TR" sz="2400" dirty="0" smtClean="0"/>
          </a:p>
          <a:p>
            <a:pPr>
              <a:buFont typeface="Arial" pitchFamily="34" charset="0"/>
              <a:buChar char="•"/>
            </a:pPr>
            <a:endParaRPr lang="tr-TR" sz="2400" dirty="0" smtClean="0"/>
          </a:p>
          <a:p>
            <a:pPr algn="just">
              <a:buFont typeface="Arial" pitchFamily="34" charset="0"/>
              <a:buChar char="•"/>
            </a:pPr>
            <a:endParaRPr lang="tr-TR" sz="2400" b="1" u="sng" dirty="0" smtClean="0"/>
          </a:p>
        </p:txBody>
      </p:sp>
      <p:sp>
        <p:nvSpPr>
          <p:cNvPr id="16" name="15 Dikdörtgen"/>
          <p:cNvSpPr/>
          <p:nvPr/>
        </p:nvSpPr>
        <p:spPr>
          <a:xfrm>
            <a:off x="785445" y="1652955"/>
            <a:ext cx="7842739" cy="646331"/>
          </a:xfrm>
          <a:prstGeom prst="rect">
            <a:avLst/>
          </a:prstGeom>
        </p:spPr>
        <p:txBody>
          <a:bodyPr wrap="square">
            <a:spAutoFit/>
          </a:bodyPr>
          <a:lstStyle/>
          <a:p>
            <a:endParaRPr lang="tr-TR" dirty="0" smtClean="0"/>
          </a:p>
          <a:p>
            <a:endParaRPr lang="tr-TR" dirty="0" smtClean="0"/>
          </a:p>
        </p:txBody>
      </p:sp>
      <p:sp>
        <p:nvSpPr>
          <p:cNvPr id="17" name="16 Dikdörtgen"/>
          <p:cNvSpPr/>
          <p:nvPr/>
        </p:nvSpPr>
        <p:spPr>
          <a:xfrm>
            <a:off x="902677" y="1570893"/>
            <a:ext cx="7596554" cy="4062651"/>
          </a:xfrm>
          <a:prstGeom prst="rect">
            <a:avLst/>
          </a:prstGeom>
        </p:spPr>
        <p:txBody>
          <a:bodyPr wrap="square">
            <a:spAutoFit/>
          </a:bodyPr>
          <a:lstStyle/>
          <a:p>
            <a:endParaRPr lang="tr-TR" dirty="0" smtClean="0"/>
          </a:p>
          <a:p>
            <a:pPr>
              <a:buFont typeface="Arial" pitchFamily="34" charset="0"/>
              <a:buChar char="•"/>
            </a:pPr>
            <a:r>
              <a:rPr lang="tr-TR" dirty="0" smtClean="0"/>
              <a:t> </a:t>
            </a:r>
            <a:r>
              <a:rPr lang="tr-TR" sz="2400" dirty="0" smtClean="0"/>
              <a:t> Soru kitapçıklarını A ve B olmak üzere sırasıyla salona “S” şeklinde dağıtır. </a:t>
            </a:r>
          </a:p>
          <a:p>
            <a:pPr algn="just">
              <a:buFont typeface="Arial" pitchFamily="34" charset="0"/>
              <a:buChar char="•"/>
            </a:pPr>
            <a:r>
              <a:rPr lang="tr-TR" sz="2400" dirty="0" smtClean="0"/>
              <a:t> Sınav başlamadan önce öğrencilere, soruların cevaplarını cevap kâğıdına uygun olarak işaretlemesi hususunda gerekli uyarıyı yapar. Bu konuda sorumluluk öğrenci ile birlikte salon görevlilerine de aittir. </a:t>
            </a:r>
          </a:p>
          <a:p>
            <a:pPr algn="just">
              <a:buFont typeface="Arial" pitchFamily="34" charset="0"/>
              <a:buChar char="•"/>
            </a:pPr>
            <a:r>
              <a:rPr lang="tr-TR" sz="2400" dirty="0" smtClean="0"/>
              <a:t> Cevap kâğıtlarında yer alan ve sınav görevlisi için ayrılan “</a:t>
            </a:r>
            <a:r>
              <a:rPr lang="tr-TR" sz="2400" b="1" dirty="0" smtClean="0"/>
              <a:t>Öğrenci bilgilerinin ve kitapçık türünün kodlamasının doğruluğu tarafımdan kontrol edilmiştir.” kısmına ad ve soyadlarını yazarak imzalar. </a:t>
            </a:r>
            <a:endParaRPr lang="tr-TR" sz="2400" dirty="0" smtClean="0"/>
          </a:p>
        </p:txBody>
      </p:sp>
    </p:spTree>
    <p:extLst>
      <p:ext uri="{BB962C8B-B14F-4D97-AF65-F5344CB8AC3E}">
        <p14:creationId xmlns:p14="http://schemas.microsoft.com/office/powerpoint/2010/main" val="23223040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3"/>
          <p:cNvSpPr txBox="1">
            <a:spLocks noChangeArrowheads="1"/>
          </p:cNvSpPr>
          <p:nvPr/>
        </p:nvSpPr>
        <p:spPr bwMode="auto">
          <a:xfrm>
            <a:off x="808893" y="1676400"/>
            <a:ext cx="7643445" cy="42437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4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Char char="–"/>
              <a:defRPr sz="18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18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9pPr>
          </a:lstStyle>
          <a:p>
            <a:pPr eaLnBrk="1" hangingPunct="1">
              <a:lnSpc>
                <a:spcPct val="130000"/>
              </a:lnSpc>
              <a:buNone/>
              <a:defRPr/>
            </a:pPr>
            <a:r>
              <a:rPr lang="tr-TR" sz="1800" kern="0" dirty="0" smtClean="0">
                <a:solidFill>
                  <a:srgbClr val="FFFF00"/>
                </a:solidFill>
                <a:effectLst/>
              </a:rPr>
              <a:t>	</a:t>
            </a:r>
            <a:endParaRPr lang="tr-TR" sz="2000" b="1" kern="0" dirty="0">
              <a:effectLst/>
            </a:endParaRPr>
          </a:p>
        </p:txBody>
      </p:sp>
      <p:sp>
        <p:nvSpPr>
          <p:cNvPr id="11" name="Metin Kutusu 2"/>
          <p:cNvSpPr txBox="1">
            <a:spLocks noChangeArrowheads="1"/>
          </p:cNvSpPr>
          <p:nvPr/>
        </p:nvSpPr>
        <p:spPr bwMode="auto">
          <a:xfrm>
            <a:off x="2115527" y="329479"/>
            <a:ext cx="4982523" cy="729430"/>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gn="ctr">
              <a:lnSpc>
                <a:spcPct val="115000"/>
              </a:lnSpc>
              <a:spcAft>
                <a:spcPts val="1000"/>
              </a:spcAft>
            </a:pPr>
            <a:r>
              <a:rPr lang="tr-TR" dirty="0">
                <a:solidFill>
                  <a:srgbClr val="1F4E79"/>
                </a:solidFill>
                <a:effectLst/>
                <a:latin typeface="Calibri" panose="020F0502020204030204" pitchFamily="34" charset="0"/>
                <a:ea typeface="Calibri" panose="020F0502020204030204" pitchFamily="34" charset="0"/>
                <a:cs typeface="Times New Roman" panose="02020603050405020304" pitchFamily="18" charset="0"/>
              </a:rPr>
              <a:t>SURİYELİ ÇOCUKLARIN TÜRK EĞİTİM SİSTEMİNE ENTEGRASYONUNUN DESTEKLENMESİ PROJESİ</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Resim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968" y="158635"/>
            <a:ext cx="2022560" cy="1753486"/>
          </a:xfrm>
          <a:prstGeom prst="rect">
            <a:avLst/>
          </a:prstGeom>
        </p:spPr>
      </p:pic>
      <p:pic>
        <p:nvPicPr>
          <p:cNvPr id="10" name="Resim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81399" y="5997655"/>
            <a:ext cx="1952413" cy="976207"/>
          </a:xfrm>
          <a:prstGeom prst="rect">
            <a:avLst/>
          </a:prstGeom>
        </p:spPr>
      </p:pic>
      <p:pic>
        <p:nvPicPr>
          <p:cNvPr id="12" name="Resim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98049" y="0"/>
            <a:ext cx="1945951" cy="2244472"/>
          </a:xfrm>
          <a:prstGeom prst="rect">
            <a:avLst/>
          </a:prstGeom>
        </p:spPr>
      </p:pic>
      <p:sp>
        <p:nvSpPr>
          <p:cNvPr id="15" name="14 Dikdörtgen"/>
          <p:cNvSpPr/>
          <p:nvPr/>
        </p:nvSpPr>
        <p:spPr>
          <a:xfrm>
            <a:off x="656491" y="1720840"/>
            <a:ext cx="7737231" cy="646331"/>
          </a:xfrm>
          <a:prstGeom prst="rect">
            <a:avLst/>
          </a:prstGeom>
        </p:spPr>
        <p:txBody>
          <a:bodyPr wrap="square">
            <a:spAutoFit/>
          </a:bodyPr>
          <a:lstStyle/>
          <a:p>
            <a:endParaRPr lang="tr-TR" dirty="0" smtClean="0"/>
          </a:p>
          <a:p>
            <a:r>
              <a:rPr lang="tr-TR" dirty="0" smtClean="0"/>
              <a:t> </a:t>
            </a:r>
            <a:endParaRPr lang="tr-TR" sz="2400" dirty="0" smtClean="0"/>
          </a:p>
        </p:txBody>
      </p:sp>
      <p:sp>
        <p:nvSpPr>
          <p:cNvPr id="14" name="13 Dikdörtgen"/>
          <p:cNvSpPr/>
          <p:nvPr/>
        </p:nvSpPr>
        <p:spPr>
          <a:xfrm>
            <a:off x="773723" y="1758462"/>
            <a:ext cx="7690339" cy="1477328"/>
          </a:xfrm>
          <a:prstGeom prst="rect">
            <a:avLst/>
          </a:prstGeom>
        </p:spPr>
        <p:txBody>
          <a:bodyPr wrap="square">
            <a:spAutoFit/>
          </a:bodyPr>
          <a:lstStyle/>
          <a:p>
            <a:r>
              <a:rPr lang="tr-TR" dirty="0" smtClean="0"/>
              <a:t> </a:t>
            </a:r>
          </a:p>
          <a:p>
            <a:pPr algn="just"/>
            <a:endParaRPr lang="tr-TR" sz="2400" dirty="0" smtClean="0"/>
          </a:p>
          <a:p>
            <a:pPr>
              <a:buFont typeface="Arial" pitchFamily="34" charset="0"/>
              <a:buChar char="•"/>
            </a:pPr>
            <a:endParaRPr lang="tr-TR" sz="2400" dirty="0" smtClean="0"/>
          </a:p>
          <a:p>
            <a:pPr algn="just">
              <a:buFont typeface="Arial" pitchFamily="34" charset="0"/>
              <a:buChar char="•"/>
            </a:pPr>
            <a:endParaRPr lang="tr-TR" sz="2400" b="1" u="sng" dirty="0" smtClean="0"/>
          </a:p>
        </p:txBody>
      </p:sp>
      <p:sp>
        <p:nvSpPr>
          <p:cNvPr id="16" name="15 Dikdörtgen"/>
          <p:cNvSpPr/>
          <p:nvPr/>
        </p:nvSpPr>
        <p:spPr>
          <a:xfrm>
            <a:off x="785445" y="1652955"/>
            <a:ext cx="7842739" cy="646331"/>
          </a:xfrm>
          <a:prstGeom prst="rect">
            <a:avLst/>
          </a:prstGeom>
        </p:spPr>
        <p:txBody>
          <a:bodyPr wrap="square">
            <a:spAutoFit/>
          </a:bodyPr>
          <a:lstStyle/>
          <a:p>
            <a:endParaRPr lang="tr-TR" dirty="0" smtClean="0"/>
          </a:p>
          <a:p>
            <a:endParaRPr lang="tr-TR" dirty="0" smtClean="0"/>
          </a:p>
        </p:txBody>
      </p:sp>
      <p:sp>
        <p:nvSpPr>
          <p:cNvPr id="17" name="16 Dikdörtgen"/>
          <p:cNvSpPr/>
          <p:nvPr/>
        </p:nvSpPr>
        <p:spPr>
          <a:xfrm>
            <a:off x="902677" y="1570893"/>
            <a:ext cx="7596554" cy="4431983"/>
          </a:xfrm>
          <a:prstGeom prst="rect">
            <a:avLst/>
          </a:prstGeom>
        </p:spPr>
        <p:txBody>
          <a:bodyPr wrap="square">
            <a:spAutoFit/>
          </a:bodyPr>
          <a:lstStyle/>
          <a:p>
            <a:endParaRPr lang="tr-TR" dirty="0" smtClean="0"/>
          </a:p>
          <a:p>
            <a:pPr algn="just">
              <a:buFont typeface="Arial" pitchFamily="34" charset="0"/>
              <a:buChar char="•"/>
            </a:pPr>
            <a:r>
              <a:rPr lang="tr-TR" sz="2400" dirty="0" smtClean="0"/>
              <a:t> Sınav güvenlik poşetinin içinde </a:t>
            </a:r>
            <a:r>
              <a:rPr lang="tr-TR" sz="2400" b="1" dirty="0" smtClean="0">
                <a:solidFill>
                  <a:srgbClr val="FF0000"/>
                </a:solidFill>
              </a:rPr>
              <a:t>bulunan salon yoklama çizelgesini cevap kâğıdını teslim eden öğrenciye silinmeyen kalem ile imzalatır. </a:t>
            </a:r>
          </a:p>
          <a:p>
            <a:pPr algn="just">
              <a:buFont typeface="Arial" pitchFamily="34" charset="0"/>
              <a:buChar char="•"/>
            </a:pPr>
            <a:r>
              <a:rPr lang="tr-TR" sz="2400" dirty="0" smtClean="0"/>
              <a:t> Sınav bitiminde salon yoklama çizelgesi ve cevap kâğıtlarını geri gönderim poşetinin içine koyar ve ağzını yapıştırarak okul yönetimine teslim eder. </a:t>
            </a:r>
          </a:p>
          <a:p>
            <a:pPr algn="just">
              <a:buFont typeface="Arial" pitchFamily="34" charset="0"/>
              <a:buChar char="•"/>
            </a:pPr>
            <a:r>
              <a:rPr lang="tr-TR" sz="2400" dirty="0" smtClean="0"/>
              <a:t> Sınav kitapçıklarını öğrencilerden toplar ve sınav sonucu </a:t>
            </a:r>
          </a:p>
          <a:p>
            <a:pPr algn="just"/>
            <a:r>
              <a:rPr lang="tr-TR" sz="2400" dirty="0" smtClean="0"/>
              <a:t>açıklandığı zaman öğrencilere geri verilmek üzere okul yönetimine teslim eder </a:t>
            </a:r>
            <a:r>
              <a:rPr lang="tr-TR" sz="2400" b="1" dirty="0" smtClean="0">
                <a:solidFill>
                  <a:srgbClr val="FF0000"/>
                </a:solidFill>
              </a:rPr>
              <a:t>(Sınav kitapçıkları geri gönderim poşetine konulmayacak olup, sınav sonuçları açıklandıktan sonra öğrenciye verilmek üzere idareye teslim edilecektir.)</a:t>
            </a:r>
          </a:p>
        </p:txBody>
      </p:sp>
    </p:spTree>
    <p:extLst>
      <p:ext uri="{BB962C8B-B14F-4D97-AF65-F5344CB8AC3E}">
        <p14:creationId xmlns:p14="http://schemas.microsoft.com/office/powerpoint/2010/main" val="23223040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3"/>
          <p:cNvSpPr txBox="1">
            <a:spLocks noChangeArrowheads="1"/>
          </p:cNvSpPr>
          <p:nvPr/>
        </p:nvSpPr>
        <p:spPr bwMode="auto">
          <a:xfrm>
            <a:off x="808893" y="2086602"/>
            <a:ext cx="7643445" cy="427824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4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Char char="–"/>
              <a:defRPr sz="18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18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9pPr>
          </a:lstStyle>
          <a:p>
            <a:pPr eaLnBrk="1" hangingPunct="1">
              <a:lnSpc>
                <a:spcPct val="130000"/>
              </a:lnSpc>
              <a:buNone/>
              <a:defRPr/>
            </a:pPr>
            <a:r>
              <a:rPr lang="tr-TR" sz="1800" kern="0" dirty="0" smtClean="0">
                <a:solidFill>
                  <a:srgbClr val="FFFF00"/>
                </a:solidFill>
                <a:effectLst/>
              </a:rPr>
              <a:t>	</a:t>
            </a:r>
            <a:endParaRPr lang="tr-TR" sz="2000" b="1" kern="0" dirty="0">
              <a:effectLst/>
            </a:endParaRPr>
          </a:p>
        </p:txBody>
      </p:sp>
      <p:sp>
        <p:nvSpPr>
          <p:cNvPr id="11" name="Metin Kutusu 2"/>
          <p:cNvSpPr txBox="1">
            <a:spLocks noChangeArrowheads="1"/>
          </p:cNvSpPr>
          <p:nvPr/>
        </p:nvSpPr>
        <p:spPr bwMode="auto">
          <a:xfrm>
            <a:off x="2115527" y="329479"/>
            <a:ext cx="4982523" cy="729430"/>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gn="ctr">
              <a:lnSpc>
                <a:spcPct val="115000"/>
              </a:lnSpc>
              <a:spcAft>
                <a:spcPts val="1000"/>
              </a:spcAft>
            </a:pPr>
            <a:r>
              <a:rPr lang="tr-TR" dirty="0">
                <a:solidFill>
                  <a:srgbClr val="1F4E79"/>
                </a:solidFill>
                <a:effectLst/>
                <a:latin typeface="Calibri" panose="020F0502020204030204" pitchFamily="34" charset="0"/>
                <a:ea typeface="Calibri" panose="020F0502020204030204" pitchFamily="34" charset="0"/>
                <a:cs typeface="Times New Roman" panose="02020603050405020304" pitchFamily="18" charset="0"/>
              </a:rPr>
              <a:t>SURİYELİ ÇOCUKLARIN TÜRK EĞİTİM SİSTEMİNE ENTEGRASYONUNUN DESTEKLENMESİ PROJESİ</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Resim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968" y="158635"/>
            <a:ext cx="2022560" cy="1753486"/>
          </a:xfrm>
          <a:prstGeom prst="rect">
            <a:avLst/>
          </a:prstGeom>
        </p:spPr>
      </p:pic>
      <p:pic>
        <p:nvPicPr>
          <p:cNvPr id="10" name="Resim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81399" y="5997655"/>
            <a:ext cx="1952413" cy="976207"/>
          </a:xfrm>
          <a:prstGeom prst="rect">
            <a:avLst/>
          </a:prstGeom>
        </p:spPr>
      </p:pic>
      <p:pic>
        <p:nvPicPr>
          <p:cNvPr id="12" name="Resim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98049" y="0"/>
            <a:ext cx="1945951" cy="2244472"/>
          </a:xfrm>
          <a:prstGeom prst="rect">
            <a:avLst/>
          </a:prstGeom>
        </p:spPr>
      </p:pic>
      <p:sp>
        <p:nvSpPr>
          <p:cNvPr id="15" name="14 Dikdörtgen"/>
          <p:cNvSpPr/>
          <p:nvPr/>
        </p:nvSpPr>
        <p:spPr>
          <a:xfrm>
            <a:off x="656491" y="1720840"/>
            <a:ext cx="7737231" cy="2954655"/>
          </a:xfrm>
          <a:prstGeom prst="rect">
            <a:avLst/>
          </a:prstGeom>
        </p:spPr>
        <p:txBody>
          <a:bodyPr wrap="square">
            <a:spAutoFit/>
          </a:bodyPr>
          <a:lstStyle/>
          <a:p>
            <a:endParaRPr lang="tr-TR" dirty="0" smtClean="0"/>
          </a:p>
          <a:p>
            <a:r>
              <a:rPr lang="tr-TR" dirty="0" smtClean="0"/>
              <a:t> </a:t>
            </a:r>
            <a:r>
              <a:rPr lang="tr-TR" sz="2400" b="1" dirty="0" smtClean="0"/>
              <a:t>GENEL AÇIKLAMALAR:</a:t>
            </a:r>
          </a:p>
          <a:p>
            <a:pPr algn="just">
              <a:buFont typeface="Arial" pitchFamily="34" charset="0"/>
              <a:buChar char="•"/>
            </a:pPr>
            <a:r>
              <a:rPr lang="tr-TR" sz="2400" dirty="0" smtClean="0"/>
              <a:t> Sınavın uygulanma gerekçesi yabancı öğrencilerin Türkçe düzeylerini belirlemek ve seviyelerine uygun dil eğitim desteği almalarını sağlamaktır. Söz konusu sınav GKAS öğrencilerin Türkçe seviyelerini belirlemek için yapılacak olup sınavın sonuçları seçme ve yerleştirme amacıyla kullanılmayacaktır. </a:t>
            </a:r>
          </a:p>
        </p:txBody>
      </p:sp>
    </p:spTree>
    <p:extLst>
      <p:ext uri="{BB962C8B-B14F-4D97-AF65-F5344CB8AC3E}">
        <p14:creationId xmlns:p14="http://schemas.microsoft.com/office/powerpoint/2010/main" val="23223040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3"/>
          <p:cNvSpPr txBox="1">
            <a:spLocks noChangeArrowheads="1"/>
          </p:cNvSpPr>
          <p:nvPr/>
        </p:nvSpPr>
        <p:spPr bwMode="auto">
          <a:xfrm>
            <a:off x="808893" y="1676400"/>
            <a:ext cx="7643445" cy="42437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4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Char char="–"/>
              <a:defRPr sz="18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18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9pPr>
          </a:lstStyle>
          <a:p>
            <a:pPr eaLnBrk="1" hangingPunct="1">
              <a:lnSpc>
                <a:spcPct val="130000"/>
              </a:lnSpc>
              <a:buNone/>
              <a:defRPr/>
            </a:pPr>
            <a:r>
              <a:rPr lang="tr-TR" sz="1800" kern="0" dirty="0" smtClean="0">
                <a:solidFill>
                  <a:srgbClr val="FFFF00"/>
                </a:solidFill>
                <a:effectLst/>
              </a:rPr>
              <a:t>	</a:t>
            </a:r>
            <a:endParaRPr lang="tr-TR" sz="2000" b="1" kern="0" dirty="0">
              <a:effectLst/>
            </a:endParaRPr>
          </a:p>
        </p:txBody>
      </p:sp>
      <p:sp>
        <p:nvSpPr>
          <p:cNvPr id="11" name="Metin Kutusu 2"/>
          <p:cNvSpPr txBox="1">
            <a:spLocks noChangeArrowheads="1"/>
          </p:cNvSpPr>
          <p:nvPr/>
        </p:nvSpPr>
        <p:spPr bwMode="auto">
          <a:xfrm>
            <a:off x="2115527" y="329479"/>
            <a:ext cx="4982523" cy="729430"/>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gn="ctr">
              <a:lnSpc>
                <a:spcPct val="115000"/>
              </a:lnSpc>
              <a:spcAft>
                <a:spcPts val="1000"/>
              </a:spcAft>
            </a:pPr>
            <a:r>
              <a:rPr lang="tr-TR" dirty="0">
                <a:solidFill>
                  <a:srgbClr val="1F4E79"/>
                </a:solidFill>
                <a:effectLst/>
                <a:latin typeface="Calibri" panose="020F0502020204030204" pitchFamily="34" charset="0"/>
                <a:ea typeface="Calibri" panose="020F0502020204030204" pitchFamily="34" charset="0"/>
                <a:cs typeface="Times New Roman" panose="02020603050405020304" pitchFamily="18" charset="0"/>
              </a:rPr>
              <a:t>SURİYELİ ÇOCUKLARIN TÜRK EĞİTİM SİSTEMİNE ENTEGRASYONUNUN DESTEKLENMESİ PROJESİ</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Resim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968" y="158635"/>
            <a:ext cx="2022560" cy="1753486"/>
          </a:xfrm>
          <a:prstGeom prst="rect">
            <a:avLst/>
          </a:prstGeom>
        </p:spPr>
      </p:pic>
      <p:pic>
        <p:nvPicPr>
          <p:cNvPr id="10" name="Resim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81399" y="5997655"/>
            <a:ext cx="1952413" cy="976207"/>
          </a:xfrm>
          <a:prstGeom prst="rect">
            <a:avLst/>
          </a:prstGeom>
        </p:spPr>
      </p:pic>
      <p:pic>
        <p:nvPicPr>
          <p:cNvPr id="12" name="Resim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98049" y="0"/>
            <a:ext cx="1945951" cy="2244472"/>
          </a:xfrm>
          <a:prstGeom prst="rect">
            <a:avLst/>
          </a:prstGeom>
        </p:spPr>
      </p:pic>
      <p:sp>
        <p:nvSpPr>
          <p:cNvPr id="15" name="14 Dikdörtgen"/>
          <p:cNvSpPr/>
          <p:nvPr/>
        </p:nvSpPr>
        <p:spPr>
          <a:xfrm>
            <a:off x="656491" y="1720840"/>
            <a:ext cx="7737231" cy="646331"/>
          </a:xfrm>
          <a:prstGeom prst="rect">
            <a:avLst/>
          </a:prstGeom>
        </p:spPr>
        <p:txBody>
          <a:bodyPr wrap="square">
            <a:spAutoFit/>
          </a:bodyPr>
          <a:lstStyle/>
          <a:p>
            <a:endParaRPr lang="tr-TR" dirty="0" smtClean="0"/>
          </a:p>
          <a:p>
            <a:r>
              <a:rPr lang="tr-TR" dirty="0" smtClean="0"/>
              <a:t> </a:t>
            </a:r>
            <a:endParaRPr lang="tr-TR" sz="2400" dirty="0" smtClean="0"/>
          </a:p>
        </p:txBody>
      </p:sp>
      <p:sp>
        <p:nvSpPr>
          <p:cNvPr id="14" name="13 Dikdörtgen"/>
          <p:cNvSpPr/>
          <p:nvPr/>
        </p:nvSpPr>
        <p:spPr>
          <a:xfrm>
            <a:off x="773723" y="1758462"/>
            <a:ext cx="7690339" cy="1477328"/>
          </a:xfrm>
          <a:prstGeom prst="rect">
            <a:avLst/>
          </a:prstGeom>
        </p:spPr>
        <p:txBody>
          <a:bodyPr wrap="square">
            <a:spAutoFit/>
          </a:bodyPr>
          <a:lstStyle/>
          <a:p>
            <a:r>
              <a:rPr lang="tr-TR" dirty="0" smtClean="0"/>
              <a:t> </a:t>
            </a:r>
          </a:p>
          <a:p>
            <a:pPr algn="just"/>
            <a:endParaRPr lang="tr-TR" sz="2400" dirty="0" smtClean="0"/>
          </a:p>
          <a:p>
            <a:pPr>
              <a:buFont typeface="Arial" pitchFamily="34" charset="0"/>
              <a:buChar char="•"/>
            </a:pPr>
            <a:endParaRPr lang="tr-TR" sz="2400" dirty="0" smtClean="0"/>
          </a:p>
          <a:p>
            <a:pPr algn="just">
              <a:buFont typeface="Arial" pitchFamily="34" charset="0"/>
              <a:buChar char="•"/>
            </a:pPr>
            <a:endParaRPr lang="tr-TR" sz="2400" b="1" u="sng" dirty="0" smtClean="0"/>
          </a:p>
        </p:txBody>
      </p:sp>
      <p:sp>
        <p:nvSpPr>
          <p:cNvPr id="16" name="15 Dikdörtgen"/>
          <p:cNvSpPr/>
          <p:nvPr/>
        </p:nvSpPr>
        <p:spPr>
          <a:xfrm>
            <a:off x="785445" y="1652955"/>
            <a:ext cx="7842739" cy="646331"/>
          </a:xfrm>
          <a:prstGeom prst="rect">
            <a:avLst/>
          </a:prstGeom>
        </p:spPr>
        <p:txBody>
          <a:bodyPr wrap="square">
            <a:spAutoFit/>
          </a:bodyPr>
          <a:lstStyle/>
          <a:p>
            <a:endParaRPr lang="tr-TR" dirty="0" smtClean="0"/>
          </a:p>
          <a:p>
            <a:endParaRPr lang="tr-TR" dirty="0" smtClean="0"/>
          </a:p>
        </p:txBody>
      </p:sp>
      <p:sp>
        <p:nvSpPr>
          <p:cNvPr id="17" name="16 Dikdörtgen"/>
          <p:cNvSpPr/>
          <p:nvPr/>
        </p:nvSpPr>
        <p:spPr>
          <a:xfrm>
            <a:off x="902677" y="1570893"/>
            <a:ext cx="7596554" cy="4431983"/>
          </a:xfrm>
          <a:prstGeom prst="rect">
            <a:avLst/>
          </a:prstGeom>
        </p:spPr>
        <p:txBody>
          <a:bodyPr wrap="square">
            <a:spAutoFit/>
          </a:bodyPr>
          <a:lstStyle/>
          <a:p>
            <a:endParaRPr lang="tr-TR" dirty="0" smtClean="0"/>
          </a:p>
          <a:p>
            <a:pPr algn="just">
              <a:buFont typeface="Arial" pitchFamily="34" charset="0"/>
              <a:buChar char="•"/>
            </a:pPr>
            <a:r>
              <a:rPr lang="tr-TR" sz="2400" dirty="0" smtClean="0"/>
              <a:t> </a:t>
            </a:r>
            <a:r>
              <a:rPr lang="tr-TR" sz="2400" b="1" dirty="0" smtClean="0"/>
              <a:t>Sınavın uygulanmasında yapılacak yanlışlıktan dolayı öğrencinin uğrayacağı mağduriyetten, sınav görevlileri sorumludur. </a:t>
            </a:r>
          </a:p>
          <a:p>
            <a:pPr algn="just">
              <a:buFont typeface="Arial" pitchFamily="34" charset="0"/>
              <a:buChar char="•"/>
            </a:pPr>
            <a:r>
              <a:rPr lang="tr-TR" sz="2400" dirty="0" smtClean="0"/>
              <a:t> </a:t>
            </a:r>
            <a:r>
              <a:rPr lang="tr-TR" sz="2400" b="1" dirty="0" smtClean="0"/>
              <a:t>Geri gönderim poşetine konulmayan cevap kâğıtları işleme alınmayacak ve yasal sorumluluk salon görevlilerine ait olacaktır. </a:t>
            </a:r>
          </a:p>
          <a:p>
            <a:pPr algn="just">
              <a:buFont typeface="Arial" pitchFamily="34" charset="0"/>
              <a:buChar char="•"/>
            </a:pPr>
            <a:r>
              <a:rPr lang="tr-TR" sz="2400" dirty="0" smtClean="0"/>
              <a:t> Geri gönderim poşetleri sınav salonunda kapatılacaktır ve kapatılan geri gönderim poşeti kesinlikle tekrar açılmayacaktır. </a:t>
            </a:r>
          </a:p>
          <a:p>
            <a:pPr>
              <a:buFont typeface="Arial" pitchFamily="34" charset="0"/>
              <a:buChar char="•"/>
            </a:pPr>
            <a:endParaRPr lang="tr-TR" sz="2400" dirty="0" smtClean="0"/>
          </a:p>
          <a:p>
            <a:pPr algn="just">
              <a:buFont typeface="Arial" pitchFamily="34" charset="0"/>
              <a:buChar char="•"/>
            </a:pPr>
            <a:endParaRPr lang="tr-TR" sz="2400" dirty="0" smtClean="0"/>
          </a:p>
        </p:txBody>
      </p:sp>
    </p:spTree>
    <p:extLst>
      <p:ext uri="{BB962C8B-B14F-4D97-AF65-F5344CB8AC3E}">
        <p14:creationId xmlns:p14="http://schemas.microsoft.com/office/powerpoint/2010/main" val="23223040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3"/>
          <p:cNvSpPr txBox="1">
            <a:spLocks noChangeArrowheads="1"/>
          </p:cNvSpPr>
          <p:nvPr/>
        </p:nvSpPr>
        <p:spPr bwMode="auto">
          <a:xfrm>
            <a:off x="808893" y="1676400"/>
            <a:ext cx="7643445" cy="42437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4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Char char="–"/>
              <a:defRPr sz="18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18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9pPr>
          </a:lstStyle>
          <a:p>
            <a:pPr eaLnBrk="1" hangingPunct="1">
              <a:lnSpc>
                <a:spcPct val="130000"/>
              </a:lnSpc>
              <a:buNone/>
              <a:defRPr/>
            </a:pPr>
            <a:r>
              <a:rPr lang="tr-TR" sz="1800" kern="0" dirty="0" smtClean="0">
                <a:solidFill>
                  <a:srgbClr val="FFFF00"/>
                </a:solidFill>
                <a:effectLst/>
              </a:rPr>
              <a:t>	</a:t>
            </a:r>
            <a:endParaRPr lang="tr-TR" sz="2000" b="1" kern="0" dirty="0">
              <a:effectLst/>
            </a:endParaRPr>
          </a:p>
        </p:txBody>
      </p:sp>
      <p:sp>
        <p:nvSpPr>
          <p:cNvPr id="11" name="Metin Kutusu 2"/>
          <p:cNvSpPr txBox="1">
            <a:spLocks noChangeArrowheads="1"/>
          </p:cNvSpPr>
          <p:nvPr/>
        </p:nvSpPr>
        <p:spPr bwMode="auto">
          <a:xfrm>
            <a:off x="2115527" y="329479"/>
            <a:ext cx="4982523" cy="729430"/>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gn="ctr">
              <a:lnSpc>
                <a:spcPct val="115000"/>
              </a:lnSpc>
              <a:spcAft>
                <a:spcPts val="1000"/>
              </a:spcAft>
            </a:pPr>
            <a:r>
              <a:rPr lang="tr-TR" dirty="0">
                <a:solidFill>
                  <a:srgbClr val="1F4E79"/>
                </a:solidFill>
                <a:effectLst/>
                <a:latin typeface="Calibri" panose="020F0502020204030204" pitchFamily="34" charset="0"/>
                <a:ea typeface="Calibri" panose="020F0502020204030204" pitchFamily="34" charset="0"/>
                <a:cs typeface="Times New Roman" panose="02020603050405020304" pitchFamily="18" charset="0"/>
              </a:rPr>
              <a:t>SURİYELİ ÇOCUKLARIN TÜRK EĞİTİM SİSTEMİNE ENTEGRASYONUNUN DESTEKLENMESİ PROJESİ</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Resim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968" y="158635"/>
            <a:ext cx="2022560" cy="1753486"/>
          </a:xfrm>
          <a:prstGeom prst="rect">
            <a:avLst/>
          </a:prstGeom>
        </p:spPr>
      </p:pic>
      <p:pic>
        <p:nvPicPr>
          <p:cNvPr id="10" name="Resim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81399" y="5997655"/>
            <a:ext cx="1952413" cy="976207"/>
          </a:xfrm>
          <a:prstGeom prst="rect">
            <a:avLst/>
          </a:prstGeom>
        </p:spPr>
      </p:pic>
      <p:pic>
        <p:nvPicPr>
          <p:cNvPr id="12" name="Resim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98049" y="0"/>
            <a:ext cx="1945951" cy="2244472"/>
          </a:xfrm>
          <a:prstGeom prst="rect">
            <a:avLst/>
          </a:prstGeom>
        </p:spPr>
      </p:pic>
      <p:sp>
        <p:nvSpPr>
          <p:cNvPr id="15" name="14 Dikdörtgen"/>
          <p:cNvSpPr/>
          <p:nvPr/>
        </p:nvSpPr>
        <p:spPr>
          <a:xfrm>
            <a:off x="656491" y="1720840"/>
            <a:ext cx="7737231" cy="646331"/>
          </a:xfrm>
          <a:prstGeom prst="rect">
            <a:avLst/>
          </a:prstGeom>
        </p:spPr>
        <p:txBody>
          <a:bodyPr wrap="square">
            <a:spAutoFit/>
          </a:bodyPr>
          <a:lstStyle/>
          <a:p>
            <a:endParaRPr lang="tr-TR" dirty="0" smtClean="0"/>
          </a:p>
          <a:p>
            <a:r>
              <a:rPr lang="tr-TR" dirty="0" smtClean="0"/>
              <a:t> </a:t>
            </a:r>
            <a:endParaRPr lang="tr-TR" sz="2400" dirty="0" smtClean="0"/>
          </a:p>
        </p:txBody>
      </p:sp>
      <p:sp>
        <p:nvSpPr>
          <p:cNvPr id="14" name="13 Dikdörtgen"/>
          <p:cNvSpPr/>
          <p:nvPr/>
        </p:nvSpPr>
        <p:spPr>
          <a:xfrm>
            <a:off x="773723" y="1758462"/>
            <a:ext cx="7690339" cy="1477328"/>
          </a:xfrm>
          <a:prstGeom prst="rect">
            <a:avLst/>
          </a:prstGeom>
        </p:spPr>
        <p:txBody>
          <a:bodyPr wrap="square">
            <a:spAutoFit/>
          </a:bodyPr>
          <a:lstStyle/>
          <a:p>
            <a:r>
              <a:rPr lang="tr-TR" dirty="0" smtClean="0"/>
              <a:t> </a:t>
            </a:r>
          </a:p>
          <a:p>
            <a:pPr algn="just"/>
            <a:endParaRPr lang="tr-TR" sz="2400" dirty="0" smtClean="0"/>
          </a:p>
          <a:p>
            <a:pPr>
              <a:buFont typeface="Arial" pitchFamily="34" charset="0"/>
              <a:buChar char="•"/>
            </a:pPr>
            <a:endParaRPr lang="tr-TR" sz="2400" dirty="0" smtClean="0"/>
          </a:p>
          <a:p>
            <a:pPr algn="just">
              <a:buFont typeface="Arial" pitchFamily="34" charset="0"/>
              <a:buChar char="•"/>
            </a:pPr>
            <a:endParaRPr lang="tr-TR" sz="2400" b="1" u="sng" dirty="0" smtClean="0"/>
          </a:p>
        </p:txBody>
      </p:sp>
      <p:sp>
        <p:nvSpPr>
          <p:cNvPr id="16" name="15 Dikdörtgen"/>
          <p:cNvSpPr/>
          <p:nvPr/>
        </p:nvSpPr>
        <p:spPr>
          <a:xfrm>
            <a:off x="785445" y="1652955"/>
            <a:ext cx="7842739" cy="646331"/>
          </a:xfrm>
          <a:prstGeom prst="rect">
            <a:avLst/>
          </a:prstGeom>
        </p:spPr>
        <p:txBody>
          <a:bodyPr wrap="square">
            <a:spAutoFit/>
          </a:bodyPr>
          <a:lstStyle/>
          <a:p>
            <a:endParaRPr lang="tr-TR" dirty="0" smtClean="0"/>
          </a:p>
          <a:p>
            <a:endParaRPr lang="tr-TR" dirty="0" smtClean="0"/>
          </a:p>
        </p:txBody>
      </p:sp>
      <p:sp>
        <p:nvSpPr>
          <p:cNvPr id="17" name="16 Dikdörtgen"/>
          <p:cNvSpPr/>
          <p:nvPr/>
        </p:nvSpPr>
        <p:spPr>
          <a:xfrm>
            <a:off x="902677" y="1570893"/>
            <a:ext cx="7596554" cy="4062651"/>
          </a:xfrm>
          <a:prstGeom prst="rect">
            <a:avLst/>
          </a:prstGeom>
        </p:spPr>
        <p:txBody>
          <a:bodyPr wrap="square">
            <a:spAutoFit/>
          </a:bodyPr>
          <a:lstStyle/>
          <a:p>
            <a:endParaRPr lang="tr-TR" dirty="0" smtClean="0"/>
          </a:p>
          <a:p>
            <a:r>
              <a:rPr lang="tr-TR" sz="2400" b="1" dirty="0" smtClean="0"/>
              <a:t>Sınavda Uygulanacak Kurallar </a:t>
            </a:r>
          </a:p>
          <a:p>
            <a:pPr algn="just">
              <a:buFont typeface="Arial" pitchFamily="34" charset="0"/>
              <a:buChar char="•"/>
            </a:pPr>
            <a:r>
              <a:rPr lang="tr-TR" sz="2400" dirty="0" smtClean="0"/>
              <a:t> Öğrenciler, sınav kurallarına ve salon görevlilerinin tüm uyarılarına uymak zorundadırlar. </a:t>
            </a:r>
          </a:p>
          <a:p>
            <a:pPr algn="just">
              <a:buFont typeface="Arial" pitchFamily="34" charset="0"/>
              <a:buChar char="•"/>
            </a:pPr>
            <a:r>
              <a:rPr lang="tr-TR" sz="2400" dirty="0" smtClean="0"/>
              <a:t> Sınav süresince öğrencilerin sınıftan çıkması yasaktır. </a:t>
            </a:r>
          </a:p>
          <a:p>
            <a:pPr algn="just">
              <a:buFont typeface="Arial" pitchFamily="34" charset="0"/>
              <a:buChar char="•"/>
            </a:pPr>
            <a:r>
              <a:rPr lang="tr-TR" sz="2400" dirty="0" smtClean="0"/>
              <a:t> Cevap kâğıdı kullanılmayacak durumdaysa öğrencilerin bu durumu sınav görevlisine bildirmesi gerekmektedir. </a:t>
            </a:r>
          </a:p>
          <a:p>
            <a:pPr algn="just">
              <a:buFont typeface="Arial" pitchFamily="34" charset="0"/>
              <a:buChar char="•"/>
            </a:pPr>
            <a:r>
              <a:rPr lang="tr-TR" sz="2400" dirty="0" smtClean="0"/>
              <a:t> Sınav bitiminde, soru kitapçıkları ve cevap kâğıdı salon görevlisine teslim edilmelidir. </a:t>
            </a:r>
          </a:p>
          <a:p>
            <a:pPr>
              <a:buFont typeface="Arial" pitchFamily="34" charset="0"/>
              <a:buChar char="•"/>
            </a:pPr>
            <a:endParaRPr lang="tr-TR" sz="2400" dirty="0" smtClean="0"/>
          </a:p>
          <a:p>
            <a:pPr algn="just">
              <a:buFont typeface="Arial" pitchFamily="34" charset="0"/>
              <a:buChar char="•"/>
            </a:pPr>
            <a:endParaRPr lang="tr-TR" sz="2400" dirty="0" smtClean="0"/>
          </a:p>
        </p:txBody>
      </p:sp>
    </p:spTree>
    <p:extLst>
      <p:ext uri="{BB962C8B-B14F-4D97-AF65-F5344CB8AC3E}">
        <p14:creationId xmlns:p14="http://schemas.microsoft.com/office/powerpoint/2010/main" val="23223040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3"/>
          <p:cNvSpPr txBox="1">
            <a:spLocks noChangeArrowheads="1"/>
          </p:cNvSpPr>
          <p:nvPr/>
        </p:nvSpPr>
        <p:spPr bwMode="auto">
          <a:xfrm>
            <a:off x="808893" y="1676400"/>
            <a:ext cx="7643445" cy="42437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4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Char char="–"/>
              <a:defRPr sz="18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18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9pPr>
          </a:lstStyle>
          <a:p>
            <a:pPr eaLnBrk="1" hangingPunct="1">
              <a:lnSpc>
                <a:spcPct val="130000"/>
              </a:lnSpc>
              <a:buNone/>
              <a:defRPr/>
            </a:pPr>
            <a:r>
              <a:rPr lang="tr-TR" sz="1800" kern="0" dirty="0" smtClean="0">
                <a:solidFill>
                  <a:srgbClr val="FFFF00"/>
                </a:solidFill>
                <a:effectLst/>
              </a:rPr>
              <a:t>	</a:t>
            </a:r>
            <a:endParaRPr lang="tr-TR" sz="2000" b="1" kern="0" dirty="0">
              <a:effectLst/>
            </a:endParaRPr>
          </a:p>
        </p:txBody>
      </p:sp>
      <p:sp>
        <p:nvSpPr>
          <p:cNvPr id="11" name="Metin Kutusu 2"/>
          <p:cNvSpPr txBox="1">
            <a:spLocks noChangeArrowheads="1"/>
          </p:cNvSpPr>
          <p:nvPr/>
        </p:nvSpPr>
        <p:spPr bwMode="auto">
          <a:xfrm>
            <a:off x="2115527" y="329479"/>
            <a:ext cx="4982523" cy="729430"/>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gn="ctr">
              <a:lnSpc>
                <a:spcPct val="115000"/>
              </a:lnSpc>
              <a:spcAft>
                <a:spcPts val="1000"/>
              </a:spcAft>
            </a:pPr>
            <a:r>
              <a:rPr lang="tr-TR" dirty="0">
                <a:solidFill>
                  <a:srgbClr val="1F4E79"/>
                </a:solidFill>
                <a:effectLst/>
                <a:latin typeface="Calibri" panose="020F0502020204030204" pitchFamily="34" charset="0"/>
                <a:ea typeface="Calibri" panose="020F0502020204030204" pitchFamily="34" charset="0"/>
                <a:cs typeface="Times New Roman" panose="02020603050405020304" pitchFamily="18" charset="0"/>
              </a:rPr>
              <a:t>SURİYELİ ÇOCUKLARIN TÜRK EĞİTİM SİSTEMİNE ENTEGRASYONUNUN DESTEKLENMESİ PROJESİ</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Resim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968" y="158635"/>
            <a:ext cx="2022560" cy="1753486"/>
          </a:xfrm>
          <a:prstGeom prst="rect">
            <a:avLst/>
          </a:prstGeom>
        </p:spPr>
      </p:pic>
      <p:pic>
        <p:nvPicPr>
          <p:cNvPr id="10" name="Resim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81399" y="5997655"/>
            <a:ext cx="1952413" cy="976207"/>
          </a:xfrm>
          <a:prstGeom prst="rect">
            <a:avLst/>
          </a:prstGeom>
        </p:spPr>
      </p:pic>
      <p:pic>
        <p:nvPicPr>
          <p:cNvPr id="12" name="Resim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98049" y="0"/>
            <a:ext cx="1945951" cy="2244472"/>
          </a:xfrm>
          <a:prstGeom prst="rect">
            <a:avLst/>
          </a:prstGeom>
        </p:spPr>
      </p:pic>
      <p:sp>
        <p:nvSpPr>
          <p:cNvPr id="15" name="14 Dikdörtgen"/>
          <p:cNvSpPr/>
          <p:nvPr/>
        </p:nvSpPr>
        <p:spPr>
          <a:xfrm>
            <a:off x="656491" y="1720840"/>
            <a:ext cx="7737231" cy="646331"/>
          </a:xfrm>
          <a:prstGeom prst="rect">
            <a:avLst/>
          </a:prstGeom>
        </p:spPr>
        <p:txBody>
          <a:bodyPr wrap="square">
            <a:spAutoFit/>
          </a:bodyPr>
          <a:lstStyle/>
          <a:p>
            <a:endParaRPr lang="tr-TR" dirty="0" smtClean="0"/>
          </a:p>
          <a:p>
            <a:r>
              <a:rPr lang="tr-TR" dirty="0" smtClean="0"/>
              <a:t> </a:t>
            </a:r>
            <a:endParaRPr lang="tr-TR" sz="2400" dirty="0" smtClean="0"/>
          </a:p>
        </p:txBody>
      </p:sp>
      <p:sp>
        <p:nvSpPr>
          <p:cNvPr id="14" name="13 Dikdörtgen"/>
          <p:cNvSpPr/>
          <p:nvPr/>
        </p:nvSpPr>
        <p:spPr>
          <a:xfrm>
            <a:off x="773723" y="1758462"/>
            <a:ext cx="7690339" cy="1477328"/>
          </a:xfrm>
          <a:prstGeom prst="rect">
            <a:avLst/>
          </a:prstGeom>
        </p:spPr>
        <p:txBody>
          <a:bodyPr wrap="square">
            <a:spAutoFit/>
          </a:bodyPr>
          <a:lstStyle/>
          <a:p>
            <a:r>
              <a:rPr lang="tr-TR" dirty="0" smtClean="0"/>
              <a:t> </a:t>
            </a:r>
          </a:p>
          <a:p>
            <a:pPr algn="just"/>
            <a:endParaRPr lang="tr-TR" sz="2400" dirty="0" smtClean="0"/>
          </a:p>
          <a:p>
            <a:pPr>
              <a:buFont typeface="Arial" pitchFamily="34" charset="0"/>
              <a:buChar char="•"/>
            </a:pPr>
            <a:endParaRPr lang="tr-TR" sz="2400" dirty="0" smtClean="0"/>
          </a:p>
          <a:p>
            <a:pPr algn="just">
              <a:buFont typeface="Arial" pitchFamily="34" charset="0"/>
              <a:buChar char="•"/>
            </a:pPr>
            <a:endParaRPr lang="tr-TR" sz="2400" b="1" u="sng" dirty="0" smtClean="0"/>
          </a:p>
        </p:txBody>
      </p:sp>
      <p:sp>
        <p:nvSpPr>
          <p:cNvPr id="16" name="15 Dikdörtgen"/>
          <p:cNvSpPr/>
          <p:nvPr/>
        </p:nvSpPr>
        <p:spPr>
          <a:xfrm>
            <a:off x="785445" y="1652955"/>
            <a:ext cx="7842739" cy="646331"/>
          </a:xfrm>
          <a:prstGeom prst="rect">
            <a:avLst/>
          </a:prstGeom>
        </p:spPr>
        <p:txBody>
          <a:bodyPr wrap="square">
            <a:spAutoFit/>
          </a:bodyPr>
          <a:lstStyle/>
          <a:p>
            <a:endParaRPr lang="tr-TR" dirty="0" smtClean="0"/>
          </a:p>
          <a:p>
            <a:endParaRPr lang="tr-TR" dirty="0" smtClean="0"/>
          </a:p>
        </p:txBody>
      </p:sp>
      <p:sp>
        <p:nvSpPr>
          <p:cNvPr id="17" name="16 Dikdörtgen"/>
          <p:cNvSpPr/>
          <p:nvPr/>
        </p:nvSpPr>
        <p:spPr>
          <a:xfrm>
            <a:off x="902677" y="1570893"/>
            <a:ext cx="7596554" cy="4431983"/>
          </a:xfrm>
          <a:prstGeom prst="rect">
            <a:avLst/>
          </a:prstGeom>
        </p:spPr>
        <p:txBody>
          <a:bodyPr wrap="square">
            <a:spAutoFit/>
          </a:bodyPr>
          <a:lstStyle/>
          <a:p>
            <a:endParaRPr lang="tr-TR" dirty="0" smtClean="0"/>
          </a:p>
          <a:p>
            <a:pPr algn="just">
              <a:buFont typeface="Arial" pitchFamily="34" charset="0"/>
              <a:buChar char="•"/>
            </a:pPr>
            <a:r>
              <a:rPr lang="tr-TR" sz="2400" dirty="0" smtClean="0"/>
              <a:t> Sınav sırasında sözlük, hesap makinesi, saat fonksiyonu dışında özellikleri bulunan saat veya çağrı cihazı, cep telefonu, telsiz, radyo ve bilgisayar özelliği bulunan elektronik cihazlar öğrencilerin yanında bulundurulmamalıdır. </a:t>
            </a:r>
          </a:p>
          <a:p>
            <a:pPr algn="just">
              <a:buFont typeface="Arial" pitchFamily="34" charset="0"/>
              <a:buChar char="•"/>
            </a:pPr>
            <a:r>
              <a:rPr lang="tr-TR" sz="2400" dirty="0" smtClean="0"/>
              <a:t> Sınavın değerlendirilmesi aşamasında, toplu kopya tespiti veya başka adayın yerine sınava girilmesi durumunda sınav geçersiz sayılacaktır. </a:t>
            </a:r>
          </a:p>
          <a:p>
            <a:pPr algn="just"/>
            <a:r>
              <a:rPr lang="tr-TR" sz="2400" dirty="0" smtClean="0"/>
              <a:t> </a:t>
            </a:r>
          </a:p>
          <a:p>
            <a:pPr>
              <a:buFont typeface="Arial" pitchFamily="34" charset="0"/>
              <a:buChar char="•"/>
            </a:pPr>
            <a:endParaRPr lang="tr-TR" sz="2400" dirty="0" smtClean="0"/>
          </a:p>
          <a:p>
            <a:pPr algn="just">
              <a:buFont typeface="Arial" pitchFamily="34" charset="0"/>
              <a:buChar char="•"/>
            </a:pPr>
            <a:endParaRPr lang="tr-TR" sz="2400" dirty="0" smtClean="0"/>
          </a:p>
        </p:txBody>
      </p:sp>
    </p:spTree>
    <p:extLst>
      <p:ext uri="{BB962C8B-B14F-4D97-AF65-F5344CB8AC3E}">
        <p14:creationId xmlns:p14="http://schemas.microsoft.com/office/powerpoint/2010/main" val="23223040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3"/>
          <p:cNvSpPr txBox="1">
            <a:spLocks noChangeArrowheads="1"/>
          </p:cNvSpPr>
          <p:nvPr/>
        </p:nvSpPr>
        <p:spPr bwMode="auto">
          <a:xfrm>
            <a:off x="808893" y="1676400"/>
            <a:ext cx="7643445" cy="42437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4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Char char="–"/>
              <a:defRPr sz="18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18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9pPr>
          </a:lstStyle>
          <a:p>
            <a:pPr eaLnBrk="1" hangingPunct="1">
              <a:lnSpc>
                <a:spcPct val="130000"/>
              </a:lnSpc>
              <a:buNone/>
              <a:defRPr/>
            </a:pPr>
            <a:r>
              <a:rPr lang="tr-TR" sz="1800" kern="0" dirty="0" smtClean="0">
                <a:solidFill>
                  <a:srgbClr val="FFFF00"/>
                </a:solidFill>
                <a:effectLst/>
              </a:rPr>
              <a:t>	</a:t>
            </a:r>
            <a:endParaRPr lang="tr-TR" sz="2000" b="1" kern="0" dirty="0">
              <a:effectLst/>
            </a:endParaRPr>
          </a:p>
        </p:txBody>
      </p:sp>
      <p:sp>
        <p:nvSpPr>
          <p:cNvPr id="11" name="Metin Kutusu 2"/>
          <p:cNvSpPr txBox="1">
            <a:spLocks noChangeArrowheads="1"/>
          </p:cNvSpPr>
          <p:nvPr/>
        </p:nvSpPr>
        <p:spPr bwMode="auto">
          <a:xfrm>
            <a:off x="2115527" y="329479"/>
            <a:ext cx="4982523" cy="729430"/>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gn="ctr">
              <a:lnSpc>
                <a:spcPct val="115000"/>
              </a:lnSpc>
              <a:spcAft>
                <a:spcPts val="1000"/>
              </a:spcAft>
            </a:pPr>
            <a:r>
              <a:rPr lang="tr-TR" dirty="0">
                <a:solidFill>
                  <a:srgbClr val="1F4E79"/>
                </a:solidFill>
                <a:effectLst/>
                <a:latin typeface="Calibri" panose="020F0502020204030204" pitchFamily="34" charset="0"/>
                <a:ea typeface="Calibri" panose="020F0502020204030204" pitchFamily="34" charset="0"/>
                <a:cs typeface="Times New Roman" panose="02020603050405020304" pitchFamily="18" charset="0"/>
              </a:rPr>
              <a:t>SURİYELİ ÇOCUKLARIN TÜRK EĞİTİM SİSTEMİNE ENTEGRASYONUNUN DESTEKLENMESİ PROJESİ</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Resim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968" y="158635"/>
            <a:ext cx="2022560" cy="1753486"/>
          </a:xfrm>
          <a:prstGeom prst="rect">
            <a:avLst/>
          </a:prstGeom>
        </p:spPr>
      </p:pic>
      <p:pic>
        <p:nvPicPr>
          <p:cNvPr id="10" name="Resim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81399" y="5997655"/>
            <a:ext cx="1952413" cy="976207"/>
          </a:xfrm>
          <a:prstGeom prst="rect">
            <a:avLst/>
          </a:prstGeom>
        </p:spPr>
      </p:pic>
      <p:pic>
        <p:nvPicPr>
          <p:cNvPr id="12" name="Resim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98049" y="0"/>
            <a:ext cx="1945951" cy="2244472"/>
          </a:xfrm>
          <a:prstGeom prst="rect">
            <a:avLst/>
          </a:prstGeom>
        </p:spPr>
      </p:pic>
      <p:sp>
        <p:nvSpPr>
          <p:cNvPr id="15" name="14 Dikdörtgen"/>
          <p:cNvSpPr/>
          <p:nvPr/>
        </p:nvSpPr>
        <p:spPr>
          <a:xfrm>
            <a:off x="656491" y="1720840"/>
            <a:ext cx="7737231" cy="646331"/>
          </a:xfrm>
          <a:prstGeom prst="rect">
            <a:avLst/>
          </a:prstGeom>
        </p:spPr>
        <p:txBody>
          <a:bodyPr wrap="square">
            <a:spAutoFit/>
          </a:bodyPr>
          <a:lstStyle/>
          <a:p>
            <a:endParaRPr lang="tr-TR" dirty="0" smtClean="0"/>
          </a:p>
          <a:p>
            <a:r>
              <a:rPr lang="tr-TR" dirty="0" smtClean="0"/>
              <a:t> </a:t>
            </a:r>
            <a:endParaRPr lang="tr-TR" sz="2400" dirty="0" smtClean="0"/>
          </a:p>
        </p:txBody>
      </p:sp>
      <p:sp>
        <p:nvSpPr>
          <p:cNvPr id="14" name="13 Dikdörtgen"/>
          <p:cNvSpPr/>
          <p:nvPr/>
        </p:nvSpPr>
        <p:spPr>
          <a:xfrm>
            <a:off x="773723" y="1758462"/>
            <a:ext cx="7690339" cy="1477328"/>
          </a:xfrm>
          <a:prstGeom prst="rect">
            <a:avLst/>
          </a:prstGeom>
        </p:spPr>
        <p:txBody>
          <a:bodyPr wrap="square">
            <a:spAutoFit/>
          </a:bodyPr>
          <a:lstStyle/>
          <a:p>
            <a:r>
              <a:rPr lang="tr-TR" dirty="0" smtClean="0"/>
              <a:t> </a:t>
            </a:r>
          </a:p>
          <a:p>
            <a:pPr algn="just"/>
            <a:endParaRPr lang="tr-TR" sz="2400" dirty="0" smtClean="0"/>
          </a:p>
          <a:p>
            <a:pPr>
              <a:buFont typeface="Arial" pitchFamily="34" charset="0"/>
              <a:buChar char="•"/>
            </a:pPr>
            <a:endParaRPr lang="tr-TR" sz="2400" dirty="0" smtClean="0"/>
          </a:p>
          <a:p>
            <a:pPr algn="just">
              <a:buFont typeface="Arial" pitchFamily="34" charset="0"/>
              <a:buChar char="•"/>
            </a:pPr>
            <a:endParaRPr lang="tr-TR" sz="2400" b="1" u="sng" dirty="0" smtClean="0"/>
          </a:p>
        </p:txBody>
      </p:sp>
      <p:sp>
        <p:nvSpPr>
          <p:cNvPr id="16" name="15 Dikdörtgen"/>
          <p:cNvSpPr/>
          <p:nvPr/>
        </p:nvSpPr>
        <p:spPr>
          <a:xfrm>
            <a:off x="785445" y="1652955"/>
            <a:ext cx="7842739" cy="646331"/>
          </a:xfrm>
          <a:prstGeom prst="rect">
            <a:avLst/>
          </a:prstGeom>
        </p:spPr>
        <p:txBody>
          <a:bodyPr wrap="square">
            <a:spAutoFit/>
          </a:bodyPr>
          <a:lstStyle/>
          <a:p>
            <a:endParaRPr lang="tr-TR" dirty="0" smtClean="0"/>
          </a:p>
          <a:p>
            <a:endParaRPr lang="tr-TR" dirty="0" smtClean="0"/>
          </a:p>
        </p:txBody>
      </p:sp>
      <p:sp>
        <p:nvSpPr>
          <p:cNvPr id="17" name="16 Dikdörtgen"/>
          <p:cNvSpPr/>
          <p:nvPr/>
        </p:nvSpPr>
        <p:spPr>
          <a:xfrm>
            <a:off x="902677" y="1570893"/>
            <a:ext cx="7596554" cy="4062651"/>
          </a:xfrm>
          <a:prstGeom prst="rect">
            <a:avLst/>
          </a:prstGeom>
        </p:spPr>
        <p:txBody>
          <a:bodyPr wrap="square">
            <a:spAutoFit/>
          </a:bodyPr>
          <a:lstStyle/>
          <a:p>
            <a:endParaRPr lang="tr-TR" dirty="0" smtClean="0"/>
          </a:p>
          <a:p>
            <a:pPr algn="just">
              <a:buFont typeface="Arial" pitchFamily="34" charset="0"/>
              <a:buChar char="•"/>
            </a:pPr>
            <a:r>
              <a:rPr lang="tr-TR" sz="2400" dirty="0" smtClean="0"/>
              <a:t> Sınav sırasında kopya çeken veya çekmeye teşebbüs eden, kopya veren ve kopya çekilmesine yardım edenlerin kimlik bilgileri Salon Sınav Tutanağına yazılacak ve bu öğrencilerin sınavları geçersiz sayılacaktır. Görevliler kopya çekmeye veya vermeye çalışanları uyarmak zorunda değildir, sorumluluk öğrenciye aittir. Sınav görevlileri bir salondaki sınavın, kurallara uygun biçimde yapılmadığını, toplu kopya girişiminde bulunulduğunu tutanakla bildirdikleri takdirde, bu salonda sınava giren öğrencilerin sınavını geçersiz sayılabilir. </a:t>
            </a:r>
          </a:p>
        </p:txBody>
      </p:sp>
    </p:spTree>
    <p:extLst>
      <p:ext uri="{BB962C8B-B14F-4D97-AF65-F5344CB8AC3E}">
        <p14:creationId xmlns:p14="http://schemas.microsoft.com/office/powerpoint/2010/main" val="23223040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3"/>
          <p:cNvSpPr txBox="1">
            <a:spLocks noChangeArrowheads="1"/>
          </p:cNvSpPr>
          <p:nvPr/>
        </p:nvSpPr>
        <p:spPr bwMode="auto">
          <a:xfrm>
            <a:off x="808893" y="1676400"/>
            <a:ext cx="7643445" cy="42437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4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Char char="–"/>
              <a:defRPr sz="18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18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9pPr>
          </a:lstStyle>
          <a:p>
            <a:pPr eaLnBrk="1" hangingPunct="1">
              <a:lnSpc>
                <a:spcPct val="130000"/>
              </a:lnSpc>
              <a:buNone/>
              <a:defRPr/>
            </a:pPr>
            <a:r>
              <a:rPr lang="tr-TR" sz="1800" kern="0" dirty="0" smtClean="0">
                <a:solidFill>
                  <a:srgbClr val="FFFF00"/>
                </a:solidFill>
                <a:effectLst/>
              </a:rPr>
              <a:t>	</a:t>
            </a:r>
            <a:endParaRPr lang="tr-TR" sz="2000" b="1" kern="0" dirty="0">
              <a:effectLst/>
            </a:endParaRPr>
          </a:p>
        </p:txBody>
      </p:sp>
      <p:sp>
        <p:nvSpPr>
          <p:cNvPr id="11" name="Metin Kutusu 2"/>
          <p:cNvSpPr txBox="1">
            <a:spLocks noChangeArrowheads="1"/>
          </p:cNvSpPr>
          <p:nvPr/>
        </p:nvSpPr>
        <p:spPr bwMode="auto">
          <a:xfrm>
            <a:off x="2115527" y="329479"/>
            <a:ext cx="4982523" cy="729430"/>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gn="ctr">
              <a:lnSpc>
                <a:spcPct val="115000"/>
              </a:lnSpc>
              <a:spcAft>
                <a:spcPts val="1000"/>
              </a:spcAft>
            </a:pPr>
            <a:r>
              <a:rPr lang="tr-TR" dirty="0">
                <a:solidFill>
                  <a:srgbClr val="1F4E79"/>
                </a:solidFill>
                <a:effectLst/>
                <a:latin typeface="Calibri" panose="020F0502020204030204" pitchFamily="34" charset="0"/>
                <a:ea typeface="Calibri" panose="020F0502020204030204" pitchFamily="34" charset="0"/>
                <a:cs typeface="Times New Roman" panose="02020603050405020304" pitchFamily="18" charset="0"/>
              </a:rPr>
              <a:t>SURİYELİ ÇOCUKLARIN TÜRK EĞİTİM SİSTEMİNE ENTEGRASYONUNUN DESTEKLENMESİ PROJESİ</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Resim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968" y="158635"/>
            <a:ext cx="2022560" cy="1753486"/>
          </a:xfrm>
          <a:prstGeom prst="rect">
            <a:avLst/>
          </a:prstGeom>
        </p:spPr>
      </p:pic>
      <p:pic>
        <p:nvPicPr>
          <p:cNvPr id="10" name="Resim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81399" y="5997655"/>
            <a:ext cx="1952413" cy="976207"/>
          </a:xfrm>
          <a:prstGeom prst="rect">
            <a:avLst/>
          </a:prstGeom>
        </p:spPr>
      </p:pic>
      <p:pic>
        <p:nvPicPr>
          <p:cNvPr id="12" name="Resim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98049" y="0"/>
            <a:ext cx="1945951" cy="2244472"/>
          </a:xfrm>
          <a:prstGeom prst="rect">
            <a:avLst/>
          </a:prstGeom>
        </p:spPr>
      </p:pic>
      <p:sp>
        <p:nvSpPr>
          <p:cNvPr id="15" name="14 Dikdörtgen"/>
          <p:cNvSpPr/>
          <p:nvPr/>
        </p:nvSpPr>
        <p:spPr>
          <a:xfrm>
            <a:off x="656491" y="1720840"/>
            <a:ext cx="7737231" cy="646331"/>
          </a:xfrm>
          <a:prstGeom prst="rect">
            <a:avLst/>
          </a:prstGeom>
        </p:spPr>
        <p:txBody>
          <a:bodyPr wrap="square">
            <a:spAutoFit/>
          </a:bodyPr>
          <a:lstStyle/>
          <a:p>
            <a:endParaRPr lang="tr-TR" dirty="0" smtClean="0"/>
          </a:p>
          <a:p>
            <a:r>
              <a:rPr lang="tr-TR" dirty="0" smtClean="0"/>
              <a:t> </a:t>
            </a:r>
            <a:endParaRPr lang="tr-TR" sz="2400" dirty="0" smtClean="0"/>
          </a:p>
        </p:txBody>
      </p:sp>
      <p:sp>
        <p:nvSpPr>
          <p:cNvPr id="14" name="13 Dikdörtgen"/>
          <p:cNvSpPr/>
          <p:nvPr/>
        </p:nvSpPr>
        <p:spPr>
          <a:xfrm>
            <a:off x="773723" y="1758462"/>
            <a:ext cx="7690339" cy="1477328"/>
          </a:xfrm>
          <a:prstGeom prst="rect">
            <a:avLst/>
          </a:prstGeom>
        </p:spPr>
        <p:txBody>
          <a:bodyPr wrap="square">
            <a:spAutoFit/>
          </a:bodyPr>
          <a:lstStyle/>
          <a:p>
            <a:r>
              <a:rPr lang="tr-TR" dirty="0" smtClean="0"/>
              <a:t> </a:t>
            </a:r>
          </a:p>
          <a:p>
            <a:pPr algn="just"/>
            <a:endParaRPr lang="tr-TR" sz="2400" dirty="0" smtClean="0"/>
          </a:p>
          <a:p>
            <a:pPr>
              <a:buFont typeface="Arial" pitchFamily="34" charset="0"/>
              <a:buChar char="•"/>
            </a:pPr>
            <a:endParaRPr lang="tr-TR" sz="2400" dirty="0" smtClean="0"/>
          </a:p>
          <a:p>
            <a:pPr algn="just">
              <a:buFont typeface="Arial" pitchFamily="34" charset="0"/>
              <a:buChar char="•"/>
            </a:pPr>
            <a:endParaRPr lang="tr-TR" sz="2400" b="1" u="sng" dirty="0" smtClean="0"/>
          </a:p>
        </p:txBody>
      </p:sp>
      <p:sp>
        <p:nvSpPr>
          <p:cNvPr id="16" name="15 Dikdörtgen"/>
          <p:cNvSpPr/>
          <p:nvPr/>
        </p:nvSpPr>
        <p:spPr>
          <a:xfrm>
            <a:off x="785445" y="1652955"/>
            <a:ext cx="7842739" cy="646331"/>
          </a:xfrm>
          <a:prstGeom prst="rect">
            <a:avLst/>
          </a:prstGeom>
        </p:spPr>
        <p:txBody>
          <a:bodyPr wrap="square">
            <a:spAutoFit/>
          </a:bodyPr>
          <a:lstStyle/>
          <a:p>
            <a:endParaRPr lang="tr-TR" dirty="0" smtClean="0"/>
          </a:p>
          <a:p>
            <a:endParaRPr lang="tr-TR" dirty="0" smtClean="0"/>
          </a:p>
        </p:txBody>
      </p:sp>
      <p:sp>
        <p:nvSpPr>
          <p:cNvPr id="17" name="16 Dikdörtgen"/>
          <p:cNvSpPr/>
          <p:nvPr/>
        </p:nvSpPr>
        <p:spPr>
          <a:xfrm>
            <a:off x="902677" y="1570893"/>
            <a:ext cx="7596554" cy="4062651"/>
          </a:xfrm>
          <a:prstGeom prst="rect">
            <a:avLst/>
          </a:prstGeom>
        </p:spPr>
        <p:txBody>
          <a:bodyPr wrap="square">
            <a:spAutoFit/>
          </a:bodyPr>
          <a:lstStyle/>
          <a:p>
            <a:endParaRPr lang="tr-TR" dirty="0" smtClean="0"/>
          </a:p>
          <a:p>
            <a:pPr algn="just">
              <a:buFont typeface="Arial" pitchFamily="34" charset="0"/>
              <a:buChar char="•"/>
            </a:pPr>
            <a:r>
              <a:rPr lang="tr-TR" sz="2400" dirty="0" smtClean="0"/>
              <a:t> Cevap kâğıtlarını teslim etmeyenlerin sınavı geçersiz sayılacaktır. </a:t>
            </a:r>
          </a:p>
          <a:p>
            <a:pPr algn="just">
              <a:buFont typeface="Arial" pitchFamily="34" charset="0"/>
              <a:buChar char="•"/>
            </a:pPr>
            <a:r>
              <a:rPr lang="tr-TR" sz="2400" dirty="0" smtClean="0"/>
              <a:t> Öğrenciler cevaplarını cevap kâğıdında belirtilen örnek kodlamada olduğu gibi, yuvarlağın dışına taşırmadan cevap kâğıdında ilgili seçeneği bularak kodlayacaktır. </a:t>
            </a:r>
          </a:p>
          <a:p>
            <a:pPr algn="just">
              <a:buFont typeface="Arial" pitchFamily="34" charset="0"/>
              <a:buChar char="•"/>
            </a:pPr>
            <a:r>
              <a:rPr lang="tr-TR" sz="2400" dirty="0" smtClean="0"/>
              <a:t> Sınav süresince görevlilerle konuşmak ve görevlilere soru sormak yasaktır. Aynı şekilde görevlilerin de öğrencilerle yakından ve alçak sesle konuşmaları, öğrencilerin birbirinden kalem, silgi, kalemtıraş vb. alışverişleri kesinlikle yasaktır. </a:t>
            </a:r>
          </a:p>
        </p:txBody>
      </p:sp>
    </p:spTree>
    <p:extLst>
      <p:ext uri="{BB962C8B-B14F-4D97-AF65-F5344CB8AC3E}">
        <p14:creationId xmlns:p14="http://schemas.microsoft.com/office/powerpoint/2010/main" val="232230407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3"/>
          <p:cNvSpPr txBox="1">
            <a:spLocks noChangeArrowheads="1"/>
          </p:cNvSpPr>
          <p:nvPr/>
        </p:nvSpPr>
        <p:spPr bwMode="auto">
          <a:xfrm>
            <a:off x="808893" y="1676400"/>
            <a:ext cx="7643445" cy="42437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4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Char char="–"/>
              <a:defRPr sz="18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18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9pPr>
          </a:lstStyle>
          <a:p>
            <a:pPr eaLnBrk="1" hangingPunct="1">
              <a:lnSpc>
                <a:spcPct val="130000"/>
              </a:lnSpc>
              <a:buNone/>
              <a:defRPr/>
            </a:pPr>
            <a:r>
              <a:rPr lang="tr-TR" sz="1800" kern="0" dirty="0" smtClean="0">
                <a:solidFill>
                  <a:srgbClr val="FFFF00"/>
                </a:solidFill>
                <a:effectLst/>
              </a:rPr>
              <a:t>	</a:t>
            </a:r>
            <a:endParaRPr lang="tr-TR" sz="2000" b="1" kern="0" dirty="0">
              <a:effectLst/>
            </a:endParaRPr>
          </a:p>
        </p:txBody>
      </p:sp>
      <p:sp>
        <p:nvSpPr>
          <p:cNvPr id="11" name="Metin Kutusu 2"/>
          <p:cNvSpPr txBox="1">
            <a:spLocks noChangeArrowheads="1"/>
          </p:cNvSpPr>
          <p:nvPr/>
        </p:nvSpPr>
        <p:spPr bwMode="auto">
          <a:xfrm>
            <a:off x="2115527" y="329479"/>
            <a:ext cx="4982523" cy="729430"/>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gn="ctr">
              <a:lnSpc>
                <a:spcPct val="115000"/>
              </a:lnSpc>
              <a:spcAft>
                <a:spcPts val="1000"/>
              </a:spcAft>
            </a:pPr>
            <a:r>
              <a:rPr lang="tr-TR" dirty="0">
                <a:solidFill>
                  <a:srgbClr val="1F4E79"/>
                </a:solidFill>
                <a:effectLst/>
                <a:latin typeface="Calibri" panose="020F0502020204030204" pitchFamily="34" charset="0"/>
                <a:ea typeface="Calibri" panose="020F0502020204030204" pitchFamily="34" charset="0"/>
                <a:cs typeface="Times New Roman" panose="02020603050405020304" pitchFamily="18" charset="0"/>
              </a:rPr>
              <a:t>SURİYELİ ÇOCUKLARIN TÜRK EĞİTİM SİSTEMİNE ENTEGRASYONUNUN DESTEKLENMESİ PROJESİ</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Resim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968" y="158635"/>
            <a:ext cx="2022560" cy="1753486"/>
          </a:xfrm>
          <a:prstGeom prst="rect">
            <a:avLst/>
          </a:prstGeom>
        </p:spPr>
      </p:pic>
      <p:pic>
        <p:nvPicPr>
          <p:cNvPr id="10" name="Resim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81399" y="5997655"/>
            <a:ext cx="1952413" cy="976207"/>
          </a:xfrm>
          <a:prstGeom prst="rect">
            <a:avLst/>
          </a:prstGeom>
        </p:spPr>
      </p:pic>
      <p:pic>
        <p:nvPicPr>
          <p:cNvPr id="12" name="Resim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98049" y="0"/>
            <a:ext cx="1945951" cy="2244472"/>
          </a:xfrm>
          <a:prstGeom prst="rect">
            <a:avLst/>
          </a:prstGeom>
        </p:spPr>
      </p:pic>
      <p:sp>
        <p:nvSpPr>
          <p:cNvPr id="15" name="14 Dikdörtgen"/>
          <p:cNvSpPr/>
          <p:nvPr/>
        </p:nvSpPr>
        <p:spPr>
          <a:xfrm>
            <a:off x="656491" y="1720840"/>
            <a:ext cx="7737231" cy="646331"/>
          </a:xfrm>
          <a:prstGeom prst="rect">
            <a:avLst/>
          </a:prstGeom>
        </p:spPr>
        <p:txBody>
          <a:bodyPr wrap="square">
            <a:spAutoFit/>
          </a:bodyPr>
          <a:lstStyle/>
          <a:p>
            <a:endParaRPr lang="tr-TR" dirty="0" smtClean="0"/>
          </a:p>
          <a:p>
            <a:r>
              <a:rPr lang="tr-TR" dirty="0" smtClean="0"/>
              <a:t> </a:t>
            </a:r>
            <a:endParaRPr lang="tr-TR" sz="2400" dirty="0" smtClean="0"/>
          </a:p>
        </p:txBody>
      </p:sp>
      <p:sp>
        <p:nvSpPr>
          <p:cNvPr id="14" name="13 Dikdörtgen"/>
          <p:cNvSpPr/>
          <p:nvPr/>
        </p:nvSpPr>
        <p:spPr>
          <a:xfrm>
            <a:off x="773723" y="1758462"/>
            <a:ext cx="7690339" cy="1477328"/>
          </a:xfrm>
          <a:prstGeom prst="rect">
            <a:avLst/>
          </a:prstGeom>
        </p:spPr>
        <p:txBody>
          <a:bodyPr wrap="square">
            <a:spAutoFit/>
          </a:bodyPr>
          <a:lstStyle/>
          <a:p>
            <a:r>
              <a:rPr lang="tr-TR" dirty="0" smtClean="0"/>
              <a:t> </a:t>
            </a:r>
          </a:p>
          <a:p>
            <a:pPr algn="just"/>
            <a:endParaRPr lang="tr-TR" sz="2400" dirty="0" smtClean="0"/>
          </a:p>
          <a:p>
            <a:pPr>
              <a:buFont typeface="Arial" pitchFamily="34" charset="0"/>
              <a:buChar char="•"/>
            </a:pPr>
            <a:endParaRPr lang="tr-TR" sz="2400" dirty="0" smtClean="0"/>
          </a:p>
          <a:p>
            <a:pPr algn="just">
              <a:buFont typeface="Arial" pitchFamily="34" charset="0"/>
              <a:buChar char="•"/>
            </a:pPr>
            <a:endParaRPr lang="tr-TR" sz="2400" b="1" u="sng" dirty="0" smtClean="0"/>
          </a:p>
        </p:txBody>
      </p:sp>
      <p:sp>
        <p:nvSpPr>
          <p:cNvPr id="16" name="15 Dikdörtgen"/>
          <p:cNvSpPr/>
          <p:nvPr/>
        </p:nvSpPr>
        <p:spPr>
          <a:xfrm>
            <a:off x="785445" y="1652955"/>
            <a:ext cx="7842739" cy="646331"/>
          </a:xfrm>
          <a:prstGeom prst="rect">
            <a:avLst/>
          </a:prstGeom>
        </p:spPr>
        <p:txBody>
          <a:bodyPr wrap="square">
            <a:spAutoFit/>
          </a:bodyPr>
          <a:lstStyle/>
          <a:p>
            <a:endParaRPr lang="tr-TR" dirty="0" smtClean="0"/>
          </a:p>
          <a:p>
            <a:endParaRPr lang="tr-TR" dirty="0" smtClean="0"/>
          </a:p>
        </p:txBody>
      </p:sp>
      <p:sp>
        <p:nvSpPr>
          <p:cNvPr id="17" name="16 Dikdörtgen"/>
          <p:cNvSpPr/>
          <p:nvPr/>
        </p:nvSpPr>
        <p:spPr>
          <a:xfrm>
            <a:off x="902677" y="1570893"/>
            <a:ext cx="7596554" cy="4893647"/>
          </a:xfrm>
          <a:prstGeom prst="rect">
            <a:avLst/>
          </a:prstGeom>
        </p:spPr>
        <p:txBody>
          <a:bodyPr wrap="square">
            <a:spAutoFit/>
          </a:bodyPr>
          <a:lstStyle/>
          <a:p>
            <a:pPr algn="just">
              <a:buFont typeface="Arial" pitchFamily="34" charset="0"/>
              <a:buChar char="•"/>
            </a:pPr>
            <a:r>
              <a:rPr lang="tr-TR" sz="2400" dirty="0" smtClean="0"/>
              <a:t> Cevap kâğıdında kodlanması gereken </a:t>
            </a:r>
            <a:r>
              <a:rPr lang="tr-TR" sz="2400" b="1" dirty="0" smtClean="0"/>
              <a:t>“Kimlik Numarası”, “Ad Soyadı”, “Kitapçık Türü”, “Sınıfı” </a:t>
            </a:r>
            <a:r>
              <a:rPr lang="tr-TR" sz="2400" dirty="0" smtClean="0"/>
              <a:t>ve </a:t>
            </a:r>
            <a:r>
              <a:rPr lang="tr-TR" sz="2400" b="1" dirty="0" smtClean="0"/>
              <a:t>“Kurum Kodu” </a:t>
            </a:r>
            <a:r>
              <a:rPr lang="tr-TR" sz="2400" dirty="0" smtClean="0"/>
              <a:t>kısımları ile yazılması gereken </a:t>
            </a:r>
            <a:r>
              <a:rPr lang="tr-TR" sz="2400" b="1" dirty="0" smtClean="0"/>
              <a:t>ad soyadı, kimlik numarası, ili, ilçesi, kurumu ve sınıfı </a:t>
            </a:r>
            <a:r>
              <a:rPr lang="tr-TR" sz="2400" dirty="0" smtClean="0"/>
              <a:t>yer almaktadır. Bu alanlar öğrenci tarafından doldurulmalıdır ve </a:t>
            </a:r>
            <a:r>
              <a:rPr lang="tr-TR" sz="2400" b="1" dirty="0" smtClean="0"/>
              <a:t>öğrencinin imzası </a:t>
            </a:r>
            <a:r>
              <a:rPr lang="tr-TR" sz="2400" dirty="0" smtClean="0"/>
              <a:t>bölümü imzalanmalıdır. Cevap kâğıdına kitapçık türü ve kimlik numarasını işaretlenmemiş öğrencilerin cevap kâğıtları değerlendirmeye alınmayacaktır. Ayrıca herhangi bir kimlik belgesi alamamış öğrenciler Kimlik </a:t>
            </a:r>
            <a:r>
              <a:rPr lang="tr-TR" sz="2400" dirty="0" err="1" smtClean="0"/>
              <a:t>No’su</a:t>
            </a:r>
            <a:r>
              <a:rPr lang="tr-TR" sz="2400" dirty="0" smtClean="0"/>
              <a:t> yerine YÖBİS ID numarasını girecektir. YÖBİS </a:t>
            </a:r>
            <a:r>
              <a:rPr lang="tr-TR" sz="2400" dirty="0" err="1" smtClean="0"/>
              <a:t>ID’de</a:t>
            </a:r>
            <a:r>
              <a:rPr lang="tr-TR" sz="2400" dirty="0" smtClean="0"/>
              <a:t> bulunan YÖBİS harflerinin yerine “0” (sıfır) kodlanacaktır </a:t>
            </a:r>
            <a:r>
              <a:rPr lang="tr-TR" sz="2400" b="1" dirty="0" smtClean="0">
                <a:solidFill>
                  <a:srgbClr val="FF0000"/>
                </a:solidFill>
              </a:rPr>
              <a:t>(Örneğin; YÖBİS123456 numaralı öğrenci Kimlik No’su bölümünü 00000123456 şeklinde kodlayacaktır.). </a:t>
            </a:r>
            <a:endParaRPr lang="tr-TR" sz="2400" dirty="0" smtClean="0"/>
          </a:p>
        </p:txBody>
      </p:sp>
    </p:spTree>
    <p:extLst>
      <p:ext uri="{BB962C8B-B14F-4D97-AF65-F5344CB8AC3E}">
        <p14:creationId xmlns:p14="http://schemas.microsoft.com/office/powerpoint/2010/main" val="23223040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3"/>
          <p:cNvSpPr txBox="1">
            <a:spLocks noChangeArrowheads="1"/>
          </p:cNvSpPr>
          <p:nvPr/>
        </p:nvSpPr>
        <p:spPr bwMode="auto">
          <a:xfrm>
            <a:off x="808893" y="1676400"/>
            <a:ext cx="7643445" cy="42437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4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Char char="–"/>
              <a:defRPr sz="18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18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9pPr>
          </a:lstStyle>
          <a:p>
            <a:pPr eaLnBrk="1" hangingPunct="1">
              <a:lnSpc>
                <a:spcPct val="130000"/>
              </a:lnSpc>
              <a:buNone/>
              <a:defRPr/>
            </a:pPr>
            <a:r>
              <a:rPr lang="tr-TR" sz="1800" kern="0" dirty="0" smtClean="0">
                <a:solidFill>
                  <a:srgbClr val="FFFF00"/>
                </a:solidFill>
                <a:effectLst/>
              </a:rPr>
              <a:t>	</a:t>
            </a:r>
            <a:endParaRPr lang="tr-TR" sz="2000" b="1" kern="0" dirty="0">
              <a:effectLst/>
            </a:endParaRPr>
          </a:p>
        </p:txBody>
      </p:sp>
      <p:sp>
        <p:nvSpPr>
          <p:cNvPr id="11" name="Metin Kutusu 2"/>
          <p:cNvSpPr txBox="1">
            <a:spLocks noChangeArrowheads="1"/>
          </p:cNvSpPr>
          <p:nvPr/>
        </p:nvSpPr>
        <p:spPr bwMode="auto">
          <a:xfrm>
            <a:off x="2115527" y="329479"/>
            <a:ext cx="4982523" cy="729430"/>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gn="ctr">
              <a:lnSpc>
                <a:spcPct val="115000"/>
              </a:lnSpc>
              <a:spcAft>
                <a:spcPts val="1000"/>
              </a:spcAft>
            </a:pPr>
            <a:r>
              <a:rPr lang="tr-TR" dirty="0">
                <a:solidFill>
                  <a:srgbClr val="1F4E79"/>
                </a:solidFill>
                <a:effectLst/>
                <a:latin typeface="Calibri" panose="020F0502020204030204" pitchFamily="34" charset="0"/>
                <a:ea typeface="Calibri" panose="020F0502020204030204" pitchFamily="34" charset="0"/>
                <a:cs typeface="Times New Roman" panose="02020603050405020304" pitchFamily="18" charset="0"/>
              </a:rPr>
              <a:t>SURİYELİ ÇOCUKLARIN TÜRK EĞİTİM SİSTEMİNE ENTEGRASYONUNUN DESTEKLENMESİ PROJESİ</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Resim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968" y="158635"/>
            <a:ext cx="2022560" cy="1753486"/>
          </a:xfrm>
          <a:prstGeom prst="rect">
            <a:avLst/>
          </a:prstGeom>
        </p:spPr>
      </p:pic>
      <p:pic>
        <p:nvPicPr>
          <p:cNvPr id="10" name="Resim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81399" y="5997655"/>
            <a:ext cx="1952413" cy="976207"/>
          </a:xfrm>
          <a:prstGeom prst="rect">
            <a:avLst/>
          </a:prstGeom>
        </p:spPr>
      </p:pic>
      <p:pic>
        <p:nvPicPr>
          <p:cNvPr id="12" name="Resim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98049" y="0"/>
            <a:ext cx="1945951" cy="2244472"/>
          </a:xfrm>
          <a:prstGeom prst="rect">
            <a:avLst/>
          </a:prstGeom>
        </p:spPr>
      </p:pic>
      <p:sp>
        <p:nvSpPr>
          <p:cNvPr id="15" name="14 Dikdörtgen"/>
          <p:cNvSpPr/>
          <p:nvPr/>
        </p:nvSpPr>
        <p:spPr>
          <a:xfrm>
            <a:off x="656491" y="1720840"/>
            <a:ext cx="7737231" cy="646331"/>
          </a:xfrm>
          <a:prstGeom prst="rect">
            <a:avLst/>
          </a:prstGeom>
        </p:spPr>
        <p:txBody>
          <a:bodyPr wrap="square">
            <a:spAutoFit/>
          </a:bodyPr>
          <a:lstStyle/>
          <a:p>
            <a:endParaRPr lang="tr-TR" dirty="0" smtClean="0"/>
          </a:p>
          <a:p>
            <a:r>
              <a:rPr lang="tr-TR" dirty="0" smtClean="0"/>
              <a:t> </a:t>
            </a:r>
            <a:endParaRPr lang="tr-TR" sz="2400" dirty="0" smtClean="0"/>
          </a:p>
        </p:txBody>
      </p:sp>
      <p:sp>
        <p:nvSpPr>
          <p:cNvPr id="14" name="13 Dikdörtgen"/>
          <p:cNvSpPr/>
          <p:nvPr/>
        </p:nvSpPr>
        <p:spPr>
          <a:xfrm>
            <a:off x="773723" y="1758462"/>
            <a:ext cx="7690339" cy="1477328"/>
          </a:xfrm>
          <a:prstGeom prst="rect">
            <a:avLst/>
          </a:prstGeom>
        </p:spPr>
        <p:txBody>
          <a:bodyPr wrap="square">
            <a:spAutoFit/>
          </a:bodyPr>
          <a:lstStyle/>
          <a:p>
            <a:r>
              <a:rPr lang="tr-TR" dirty="0" smtClean="0"/>
              <a:t> </a:t>
            </a:r>
          </a:p>
          <a:p>
            <a:pPr algn="just"/>
            <a:endParaRPr lang="tr-TR" sz="2400" dirty="0" smtClean="0"/>
          </a:p>
          <a:p>
            <a:pPr>
              <a:buFont typeface="Arial" pitchFamily="34" charset="0"/>
              <a:buChar char="•"/>
            </a:pPr>
            <a:endParaRPr lang="tr-TR" sz="2400" dirty="0" smtClean="0"/>
          </a:p>
          <a:p>
            <a:pPr algn="just">
              <a:buFont typeface="Arial" pitchFamily="34" charset="0"/>
              <a:buChar char="•"/>
            </a:pPr>
            <a:endParaRPr lang="tr-TR" sz="2400" b="1" u="sng" dirty="0" smtClean="0"/>
          </a:p>
        </p:txBody>
      </p:sp>
      <p:sp>
        <p:nvSpPr>
          <p:cNvPr id="16" name="15 Dikdörtgen"/>
          <p:cNvSpPr/>
          <p:nvPr/>
        </p:nvSpPr>
        <p:spPr>
          <a:xfrm>
            <a:off x="785445" y="1652955"/>
            <a:ext cx="7842739" cy="646331"/>
          </a:xfrm>
          <a:prstGeom prst="rect">
            <a:avLst/>
          </a:prstGeom>
        </p:spPr>
        <p:txBody>
          <a:bodyPr wrap="square">
            <a:spAutoFit/>
          </a:bodyPr>
          <a:lstStyle/>
          <a:p>
            <a:endParaRPr lang="tr-TR" dirty="0" smtClean="0"/>
          </a:p>
          <a:p>
            <a:endParaRPr lang="tr-TR" dirty="0" smtClean="0"/>
          </a:p>
        </p:txBody>
      </p:sp>
      <p:sp>
        <p:nvSpPr>
          <p:cNvPr id="17" name="16 Dikdörtgen"/>
          <p:cNvSpPr/>
          <p:nvPr/>
        </p:nvSpPr>
        <p:spPr>
          <a:xfrm>
            <a:off x="902677" y="1817077"/>
            <a:ext cx="7596554" cy="4154984"/>
          </a:xfrm>
          <a:prstGeom prst="rect">
            <a:avLst/>
          </a:prstGeom>
        </p:spPr>
        <p:txBody>
          <a:bodyPr wrap="square">
            <a:spAutoFit/>
          </a:bodyPr>
          <a:lstStyle/>
          <a:p>
            <a:pPr algn="just">
              <a:buFont typeface="Arial" pitchFamily="34" charset="0"/>
              <a:buChar char="•"/>
            </a:pPr>
            <a:r>
              <a:rPr lang="tr-TR" sz="2400" dirty="0" smtClean="0"/>
              <a:t> </a:t>
            </a:r>
            <a:r>
              <a:rPr lang="tr-TR" sz="2400" b="1" dirty="0" smtClean="0"/>
              <a:t>Öğrenci, cevap kâğıdındaki imza bölümünü silinmeyen bir kalemle imzalayacaktır. </a:t>
            </a:r>
          </a:p>
          <a:p>
            <a:pPr algn="just">
              <a:buFont typeface="Arial" pitchFamily="34" charset="0"/>
              <a:buChar char="•"/>
            </a:pPr>
            <a:r>
              <a:rPr lang="tr-TR" sz="2400" dirty="0" smtClean="0"/>
              <a:t> </a:t>
            </a:r>
            <a:r>
              <a:rPr lang="tr-TR" sz="2400" b="1" dirty="0" smtClean="0"/>
              <a:t>Cevap kâğıdına yazılacak her türlü yazıda ve yapılacak bütün işaretlemelerde kurşun kalem kullanılacaktır. Tükenmez kalem ve dolma kalem kesinlikle kullanılmayacaktır. </a:t>
            </a:r>
          </a:p>
          <a:p>
            <a:pPr algn="just">
              <a:buFont typeface="Arial" pitchFamily="34" charset="0"/>
              <a:buChar char="•"/>
            </a:pPr>
            <a:r>
              <a:rPr lang="tr-TR" sz="2400" dirty="0" smtClean="0"/>
              <a:t> Sınav süresi bittiğinde cevapların cevap kâğıdına işaretlenmiş olması gerekir. Soru kitapçığına işaretlenen cevaplar geçerli değildir. </a:t>
            </a:r>
          </a:p>
          <a:p>
            <a:pPr algn="just">
              <a:buFont typeface="Arial" pitchFamily="34" charset="0"/>
              <a:buChar char="•"/>
            </a:pPr>
            <a:r>
              <a:rPr lang="tr-TR" sz="2400" dirty="0" smtClean="0"/>
              <a:t> Cevap kâğıdı üzerindeki </a:t>
            </a:r>
            <a:r>
              <a:rPr lang="tr-TR" sz="2400" dirty="0" err="1" smtClean="0"/>
              <a:t>barkodlar</a:t>
            </a:r>
            <a:r>
              <a:rPr lang="tr-TR" sz="2400" dirty="0" smtClean="0"/>
              <a:t> kesinlikle karalanmamalıdır, aksi halde sınav geçersiz sayılacaktır. </a:t>
            </a:r>
          </a:p>
        </p:txBody>
      </p:sp>
    </p:spTree>
    <p:extLst>
      <p:ext uri="{BB962C8B-B14F-4D97-AF65-F5344CB8AC3E}">
        <p14:creationId xmlns:p14="http://schemas.microsoft.com/office/powerpoint/2010/main" val="232230407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3"/>
          <p:cNvSpPr txBox="1">
            <a:spLocks noChangeArrowheads="1"/>
          </p:cNvSpPr>
          <p:nvPr/>
        </p:nvSpPr>
        <p:spPr bwMode="auto">
          <a:xfrm>
            <a:off x="808893" y="1676400"/>
            <a:ext cx="7643445" cy="42437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4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Char char="–"/>
              <a:defRPr sz="18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18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9pPr>
          </a:lstStyle>
          <a:p>
            <a:pPr eaLnBrk="1" hangingPunct="1">
              <a:lnSpc>
                <a:spcPct val="130000"/>
              </a:lnSpc>
              <a:buNone/>
              <a:defRPr/>
            </a:pPr>
            <a:r>
              <a:rPr lang="tr-TR" sz="1800" kern="0" dirty="0" smtClean="0">
                <a:solidFill>
                  <a:srgbClr val="FFFF00"/>
                </a:solidFill>
                <a:effectLst/>
              </a:rPr>
              <a:t>	</a:t>
            </a:r>
            <a:endParaRPr lang="tr-TR" sz="2000" b="1" kern="0" dirty="0">
              <a:effectLst/>
            </a:endParaRPr>
          </a:p>
        </p:txBody>
      </p:sp>
      <p:sp>
        <p:nvSpPr>
          <p:cNvPr id="11" name="Metin Kutusu 2"/>
          <p:cNvSpPr txBox="1">
            <a:spLocks noChangeArrowheads="1"/>
          </p:cNvSpPr>
          <p:nvPr/>
        </p:nvSpPr>
        <p:spPr bwMode="auto">
          <a:xfrm>
            <a:off x="2115527" y="329479"/>
            <a:ext cx="4982523" cy="729430"/>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gn="ctr">
              <a:lnSpc>
                <a:spcPct val="115000"/>
              </a:lnSpc>
              <a:spcAft>
                <a:spcPts val="1000"/>
              </a:spcAft>
            </a:pPr>
            <a:r>
              <a:rPr lang="tr-TR" dirty="0">
                <a:solidFill>
                  <a:srgbClr val="1F4E79"/>
                </a:solidFill>
                <a:effectLst/>
                <a:latin typeface="Calibri" panose="020F0502020204030204" pitchFamily="34" charset="0"/>
                <a:ea typeface="Calibri" panose="020F0502020204030204" pitchFamily="34" charset="0"/>
                <a:cs typeface="Times New Roman" panose="02020603050405020304" pitchFamily="18" charset="0"/>
              </a:rPr>
              <a:t>SURİYELİ ÇOCUKLARIN TÜRK EĞİTİM SİSTEMİNE ENTEGRASYONUNUN DESTEKLENMESİ PROJESİ</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Resim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968" y="158635"/>
            <a:ext cx="2022560" cy="1753486"/>
          </a:xfrm>
          <a:prstGeom prst="rect">
            <a:avLst/>
          </a:prstGeom>
        </p:spPr>
      </p:pic>
      <p:pic>
        <p:nvPicPr>
          <p:cNvPr id="10" name="Resim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81399" y="5997655"/>
            <a:ext cx="1952413" cy="976207"/>
          </a:xfrm>
          <a:prstGeom prst="rect">
            <a:avLst/>
          </a:prstGeom>
        </p:spPr>
      </p:pic>
      <p:pic>
        <p:nvPicPr>
          <p:cNvPr id="12" name="Resim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98049" y="0"/>
            <a:ext cx="1945951" cy="2244472"/>
          </a:xfrm>
          <a:prstGeom prst="rect">
            <a:avLst/>
          </a:prstGeom>
        </p:spPr>
      </p:pic>
      <p:sp>
        <p:nvSpPr>
          <p:cNvPr id="15" name="14 Dikdörtgen"/>
          <p:cNvSpPr/>
          <p:nvPr/>
        </p:nvSpPr>
        <p:spPr>
          <a:xfrm>
            <a:off x="656491" y="1720840"/>
            <a:ext cx="7737231" cy="646331"/>
          </a:xfrm>
          <a:prstGeom prst="rect">
            <a:avLst/>
          </a:prstGeom>
        </p:spPr>
        <p:txBody>
          <a:bodyPr wrap="square">
            <a:spAutoFit/>
          </a:bodyPr>
          <a:lstStyle/>
          <a:p>
            <a:endParaRPr lang="tr-TR" dirty="0" smtClean="0"/>
          </a:p>
          <a:p>
            <a:r>
              <a:rPr lang="tr-TR" dirty="0" smtClean="0"/>
              <a:t> </a:t>
            </a:r>
            <a:endParaRPr lang="tr-TR" sz="2400" dirty="0" smtClean="0"/>
          </a:p>
        </p:txBody>
      </p:sp>
      <p:sp>
        <p:nvSpPr>
          <p:cNvPr id="14" name="13 Dikdörtgen"/>
          <p:cNvSpPr/>
          <p:nvPr/>
        </p:nvSpPr>
        <p:spPr>
          <a:xfrm>
            <a:off x="773723" y="1758462"/>
            <a:ext cx="7690339" cy="1477328"/>
          </a:xfrm>
          <a:prstGeom prst="rect">
            <a:avLst/>
          </a:prstGeom>
        </p:spPr>
        <p:txBody>
          <a:bodyPr wrap="square">
            <a:spAutoFit/>
          </a:bodyPr>
          <a:lstStyle/>
          <a:p>
            <a:r>
              <a:rPr lang="tr-TR" dirty="0" smtClean="0"/>
              <a:t> </a:t>
            </a:r>
          </a:p>
          <a:p>
            <a:pPr algn="just"/>
            <a:endParaRPr lang="tr-TR" sz="2400" dirty="0" smtClean="0"/>
          </a:p>
          <a:p>
            <a:pPr>
              <a:buFont typeface="Arial" pitchFamily="34" charset="0"/>
              <a:buChar char="•"/>
            </a:pPr>
            <a:endParaRPr lang="tr-TR" sz="2400" dirty="0" smtClean="0"/>
          </a:p>
          <a:p>
            <a:pPr algn="just">
              <a:buFont typeface="Arial" pitchFamily="34" charset="0"/>
              <a:buChar char="•"/>
            </a:pPr>
            <a:endParaRPr lang="tr-TR" sz="2400" b="1" u="sng" dirty="0" smtClean="0"/>
          </a:p>
        </p:txBody>
      </p:sp>
      <p:sp>
        <p:nvSpPr>
          <p:cNvPr id="16" name="15 Dikdörtgen"/>
          <p:cNvSpPr/>
          <p:nvPr/>
        </p:nvSpPr>
        <p:spPr>
          <a:xfrm>
            <a:off x="785445" y="1652955"/>
            <a:ext cx="7842739" cy="646331"/>
          </a:xfrm>
          <a:prstGeom prst="rect">
            <a:avLst/>
          </a:prstGeom>
        </p:spPr>
        <p:txBody>
          <a:bodyPr wrap="square">
            <a:spAutoFit/>
          </a:bodyPr>
          <a:lstStyle/>
          <a:p>
            <a:endParaRPr lang="tr-TR" dirty="0" smtClean="0"/>
          </a:p>
          <a:p>
            <a:endParaRPr lang="tr-TR" dirty="0" smtClean="0"/>
          </a:p>
        </p:txBody>
      </p:sp>
      <p:sp>
        <p:nvSpPr>
          <p:cNvPr id="17" name="16 Dikdörtgen"/>
          <p:cNvSpPr/>
          <p:nvPr/>
        </p:nvSpPr>
        <p:spPr>
          <a:xfrm>
            <a:off x="902677" y="1817077"/>
            <a:ext cx="7596554" cy="3046988"/>
          </a:xfrm>
          <a:prstGeom prst="rect">
            <a:avLst/>
          </a:prstGeom>
        </p:spPr>
        <p:txBody>
          <a:bodyPr wrap="square">
            <a:spAutoFit/>
          </a:bodyPr>
          <a:lstStyle/>
          <a:p>
            <a:pPr algn="just">
              <a:buFont typeface="Arial" pitchFamily="34" charset="0"/>
              <a:buChar char="•"/>
            </a:pPr>
            <a:r>
              <a:rPr lang="tr-TR" sz="2400" dirty="0" smtClean="0"/>
              <a:t> Sınavda her öğrenciye birer adet soru kitapçığı ve cevap kâğıdı verilecektir. Salon görevlisi inceleme iznini verdikten sonra, soru kitapçıklarının sayfalarının eksik olup olmadığı, kitapçıkta basım hatalarının bulunup bulunmadığı kontrol edilmelidir. Bir sorun var ise değiştirilmesi için sınav görevlisine başvurulmalıdır. Bir sorun yoksa kitapçık ve cevap kâğıdı üzerindeki ilgili bilgiler doldurulmalıdır. </a:t>
            </a:r>
          </a:p>
          <a:p>
            <a:pPr algn="just">
              <a:buFont typeface="Arial" pitchFamily="34" charset="0"/>
              <a:buChar char="•"/>
            </a:pPr>
            <a:endParaRPr lang="tr-TR" sz="2400" dirty="0" smtClean="0"/>
          </a:p>
        </p:txBody>
      </p:sp>
    </p:spTree>
    <p:extLst>
      <p:ext uri="{BB962C8B-B14F-4D97-AF65-F5344CB8AC3E}">
        <p14:creationId xmlns:p14="http://schemas.microsoft.com/office/powerpoint/2010/main" val="232230407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3"/>
          <p:cNvSpPr txBox="1">
            <a:spLocks noChangeArrowheads="1"/>
          </p:cNvSpPr>
          <p:nvPr/>
        </p:nvSpPr>
        <p:spPr bwMode="auto">
          <a:xfrm>
            <a:off x="808893" y="1676400"/>
            <a:ext cx="7643445" cy="42437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4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Char char="–"/>
              <a:defRPr sz="18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18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9pPr>
          </a:lstStyle>
          <a:p>
            <a:pPr eaLnBrk="1" hangingPunct="1">
              <a:lnSpc>
                <a:spcPct val="130000"/>
              </a:lnSpc>
              <a:buNone/>
              <a:defRPr/>
            </a:pPr>
            <a:r>
              <a:rPr lang="tr-TR" sz="1800" kern="0" dirty="0" smtClean="0">
                <a:solidFill>
                  <a:srgbClr val="FFFF00"/>
                </a:solidFill>
                <a:effectLst/>
              </a:rPr>
              <a:t>	</a:t>
            </a:r>
            <a:endParaRPr lang="tr-TR" sz="2000" b="1" kern="0" dirty="0">
              <a:effectLst/>
            </a:endParaRPr>
          </a:p>
        </p:txBody>
      </p:sp>
      <p:sp>
        <p:nvSpPr>
          <p:cNvPr id="11" name="Metin Kutusu 2"/>
          <p:cNvSpPr txBox="1">
            <a:spLocks noChangeArrowheads="1"/>
          </p:cNvSpPr>
          <p:nvPr/>
        </p:nvSpPr>
        <p:spPr bwMode="auto">
          <a:xfrm>
            <a:off x="2115527" y="329479"/>
            <a:ext cx="4982523" cy="729430"/>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gn="ctr">
              <a:lnSpc>
                <a:spcPct val="115000"/>
              </a:lnSpc>
              <a:spcAft>
                <a:spcPts val="1000"/>
              </a:spcAft>
            </a:pPr>
            <a:r>
              <a:rPr lang="tr-TR" dirty="0">
                <a:solidFill>
                  <a:srgbClr val="1F4E79"/>
                </a:solidFill>
                <a:effectLst/>
                <a:latin typeface="Calibri" panose="020F0502020204030204" pitchFamily="34" charset="0"/>
                <a:ea typeface="Calibri" panose="020F0502020204030204" pitchFamily="34" charset="0"/>
                <a:cs typeface="Times New Roman" panose="02020603050405020304" pitchFamily="18" charset="0"/>
              </a:rPr>
              <a:t>SURİYELİ ÇOCUKLARIN TÜRK EĞİTİM SİSTEMİNE ENTEGRASYONUNUN DESTEKLENMESİ PROJESİ</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Resim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968" y="158635"/>
            <a:ext cx="2022560" cy="1753486"/>
          </a:xfrm>
          <a:prstGeom prst="rect">
            <a:avLst/>
          </a:prstGeom>
        </p:spPr>
      </p:pic>
      <p:pic>
        <p:nvPicPr>
          <p:cNvPr id="10" name="Resim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81399" y="5997655"/>
            <a:ext cx="1952413" cy="976207"/>
          </a:xfrm>
          <a:prstGeom prst="rect">
            <a:avLst/>
          </a:prstGeom>
        </p:spPr>
      </p:pic>
      <p:pic>
        <p:nvPicPr>
          <p:cNvPr id="12" name="Resim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98049" y="0"/>
            <a:ext cx="1945951" cy="2244472"/>
          </a:xfrm>
          <a:prstGeom prst="rect">
            <a:avLst/>
          </a:prstGeom>
        </p:spPr>
      </p:pic>
      <p:sp>
        <p:nvSpPr>
          <p:cNvPr id="15" name="14 Dikdörtgen"/>
          <p:cNvSpPr/>
          <p:nvPr/>
        </p:nvSpPr>
        <p:spPr>
          <a:xfrm>
            <a:off x="656491" y="1720840"/>
            <a:ext cx="7737231" cy="646331"/>
          </a:xfrm>
          <a:prstGeom prst="rect">
            <a:avLst/>
          </a:prstGeom>
        </p:spPr>
        <p:txBody>
          <a:bodyPr wrap="square">
            <a:spAutoFit/>
          </a:bodyPr>
          <a:lstStyle/>
          <a:p>
            <a:endParaRPr lang="tr-TR" dirty="0" smtClean="0"/>
          </a:p>
          <a:p>
            <a:r>
              <a:rPr lang="tr-TR" dirty="0" smtClean="0"/>
              <a:t> </a:t>
            </a:r>
            <a:endParaRPr lang="tr-TR" sz="2400" dirty="0" smtClean="0"/>
          </a:p>
        </p:txBody>
      </p:sp>
      <p:sp>
        <p:nvSpPr>
          <p:cNvPr id="14" name="13 Dikdörtgen"/>
          <p:cNvSpPr/>
          <p:nvPr/>
        </p:nvSpPr>
        <p:spPr>
          <a:xfrm>
            <a:off x="773723" y="1758462"/>
            <a:ext cx="7690339" cy="1477328"/>
          </a:xfrm>
          <a:prstGeom prst="rect">
            <a:avLst/>
          </a:prstGeom>
        </p:spPr>
        <p:txBody>
          <a:bodyPr wrap="square">
            <a:spAutoFit/>
          </a:bodyPr>
          <a:lstStyle/>
          <a:p>
            <a:r>
              <a:rPr lang="tr-TR" dirty="0" smtClean="0"/>
              <a:t> </a:t>
            </a:r>
          </a:p>
          <a:p>
            <a:pPr algn="just"/>
            <a:endParaRPr lang="tr-TR" sz="2400" dirty="0" smtClean="0"/>
          </a:p>
          <a:p>
            <a:pPr>
              <a:buFont typeface="Arial" pitchFamily="34" charset="0"/>
              <a:buChar char="•"/>
            </a:pPr>
            <a:endParaRPr lang="tr-TR" sz="2400" dirty="0" smtClean="0"/>
          </a:p>
          <a:p>
            <a:pPr algn="just">
              <a:buFont typeface="Arial" pitchFamily="34" charset="0"/>
              <a:buChar char="•"/>
            </a:pPr>
            <a:endParaRPr lang="tr-TR" sz="2400" b="1" u="sng" dirty="0" smtClean="0"/>
          </a:p>
        </p:txBody>
      </p:sp>
      <p:sp>
        <p:nvSpPr>
          <p:cNvPr id="16" name="15 Dikdörtgen"/>
          <p:cNvSpPr/>
          <p:nvPr/>
        </p:nvSpPr>
        <p:spPr>
          <a:xfrm>
            <a:off x="785445" y="1652955"/>
            <a:ext cx="7842739" cy="646331"/>
          </a:xfrm>
          <a:prstGeom prst="rect">
            <a:avLst/>
          </a:prstGeom>
        </p:spPr>
        <p:txBody>
          <a:bodyPr wrap="square">
            <a:spAutoFit/>
          </a:bodyPr>
          <a:lstStyle/>
          <a:p>
            <a:endParaRPr lang="tr-TR" dirty="0" smtClean="0"/>
          </a:p>
          <a:p>
            <a:endParaRPr lang="tr-TR" dirty="0" smtClean="0"/>
          </a:p>
        </p:txBody>
      </p:sp>
      <p:sp>
        <p:nvSpPr>
          <p:cNvPr id="17" name="16 Dikdörtgen"/>
          <p:cNvSpPr/>
          <p:nvPr/>
        </p:nvSpPr>
        <p:spPr>
          <a:xfrm>
            <a:off x="902677" y="1817077"/>
            <a:ext cx="7596554" cy="2308324"/>
          </a:xfrm>
          <a:prstGeom prst="rect">
            <a:avLst/>
          </a:prstGeom>
        </p:spPr>
        <p:txBody>
          <a:bodyPr wrap="square">
            <a:spAutoFit/>
          </a:bodyPr>
          <a:lstStyle/>
          <a:p>
            <a:pPr algn="just">
              <a:buFont typeface="Arial" pitchFamily="34" charset="0"/>
              <a:buChar char="•"/>
            </a:pPr>
            <a:r>
              <a:rPr lang="tr-TR" sz="2400" dirty="0" smtClean="0"/>
              <a:t> Cevap kâğıdına yazılması ve işaretlenmesi gereken bilgilerde eksiklik ve/veya yanlışlık olması hâlinde sınavın değerlendirilmesi mümkün olamamaktadır. Bu nedenle salon görevlisi cevap kâğıtlarında istenen kimlik, kurum ve kitapçık türü bilgilerinde yanlışlık veya eksiklik olmamasına özen göstermelidir. </a:t>
            </a:r>
          </a:p>
        </p:txBody>
      </p:sp>
    </p:spTree>
    <p:extLst>
      <p:ext uri="{BB962C8B-B14F-4D97-AF65-F5344CB8AC3E}">
        <p14:creationId xmlns:p14="http://schemas.microsoft.com/office/powerpoint/2010/main" val="232230407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3"/>
          <p:cNvSpPr txBox="1">
            <a:spLocks noChangeArrowheads="1"/>
          </p:cNvSpPr>
          <p:nvPr/>
        </p:nvSpPr>
        <p:spPr bwMode="auto">
          <a:xfrm>
            <a:off x="808893" y="1676400"/>
            <a:ext cx="7643445" cy="42437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4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Char char="–"/>
              <a:defRPr sz="18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18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9pPr>
          </a:lstStyle>
          <a:p>
            <a:pPr eaLnBrk="1" hangingPunct="1">
              <a:lnSpc>
                <a:spcPct val="130000"/>
              </a:lnSpc>
              <a:buNone/>
              <a:defRPr/>
            </a:pPr>
            <a:r>
              <a:rPr lang="tr-TR" sz="1800" kern="0" dirty="0" smtClean="0">
                <a:solidFill>
                  <a:srgbClr val="FFFF00"/>
                </a:solidFill>
                <a:effectLst/>
              </a:rPr>
              <a:t>	</a:t>
            </a:r>
            <a:endParaRPr lang="tr-TR" sz="2000" b="1" kern="0" dirty="0">
              <a:effectLst/>
            </a:endParaRPr>
          </a:p>
        </p:txBody>
      </p:sp>
      <p:sp>
        <p:nvSpPr>
          <p:cNvPr id="11" name="Metin Kutusu 2"/>
          <p:cNvSpPr txBox="1">
            <a:spLocks noChangeArrowheads="1"/>
          </p:cNvSpPr>
          <p:nvPr/>
        </p:nvSpPr>
        <p:spPr bwMode="auto">
          <a:xfrm>
            <a:off x="2115527" y="329479"/>
            <a:ext cx="4982523" cy="729430"/>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gn="ctr">
              <a:lnSpc>
                <a:spcPct val="115000"/>
              </a:lnSpc>
              <a:spcAft>
                <a:spcPts val="1000"/>
              </a:spcAft>
            </a:pPr>
            <a:r>
              <a:rPr lang="tr-TR" dirty="0">
                <a:solidFill>
                  <a:srgbClr val="1F4E79"/>
                </a:solidFill>
                <a:effectLst/>
                <a:latin typeface="Calibri" panose="020F0502020204030204" pitchFamily="34" charset="0"/>
                <a:ea typeface="Calibri" panose="020F0502020204030204" pitchFamily="34" charset="0"/>
                <a:cs typeface="Times New Roman" panose="02020603050405020304" pitchFamily="18" charset="0"/>
              </a:rPr>
              <a:t>SURİYELİ ÇOCUKLARIN TÜRK EĞİTİM SİSTEMİNE ENTEGRASYONUNUN DESTEKLENMESİ PROJESİ</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Resim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968" y="158635"/>
            <a:ext cx="2022560" cy="1753486"/>
          </a:xfrm>
          <a:prstGeom prst="rect">
            <a:avLst/>
          </a:prstGeom>
        </p:spPr>
      </p:pic>
      <p:pic>
        <p:nvPicPr>
          <p:cNvPr id="10" name="Resim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81399" y="5997655"/>
            <a:ext cx="1952413" cy="976207"/>
          </a:xfrm>
          <a:prstGeom prst="rect">
            <a:avLst/>
          </a:prstGeom>
        </p:spPr>
      </p:pic>
      <p:pic>
        <p:nvPicPr>
          <p:cNvPr id="12" name="Resim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98049" y="0"/>
            <a:ext cx="1945951" cy="2244472"/>
          </a:xfrm>
          <a:prstGeom prst="rect">
            <a:avLst/>
          </a:prstGeom>
        </p:spPr>
      </p:pic>
      <p:sp>
        <p:nvSpPr>
          <p:cNvPr id="15" name="14 Dikdörtgen"/>
          <p:cNvSpPr/>
          <p:nvPr/>
        </p:nvSpPr>
        <p:spPr>
          <a:xfrm>
            <a:off x="656491" y="1720840"/>
            <a:ext cx="7737231" cy="646331"/>
          </a:xfrm>
          <a:prstGeom prst="rect">
            <a:avLst/>
          </a:prstGeom>
        </p:spPr>
        <p:txBody>
          <a:bodyPr wrap="square">
            <a:spAutoFit/>
          </a:bodyPr>
          <a:lstStyle/>
          <a:p>
            <a:endParaRPr lang="tr-TR" dirty="0" smtClean="0"/>
          </a:p>
          <a:p>
            <a:r>
              <a:rPr lang="tr-TR" dirty="0" smtClean="0"/>
              <a:t> </a:t>
            </a:r>
            <a:endParaRPr lang="tr-TR" sz="2400" dirty="0" smtClean="0"/>
          </a:p>
        </p:txBody>
      </p:sp>
      <p:sp>
        <p:nvSpPr>
          <p:cNvPr id="14" name="13 Dikdörtgen"/>
          <p:cNvSpPr/>
          <p:nvPr/>
        </p:nvSpPr>
        <p:spPr>
          <a:xfrm>
            <a:off x="773723" y="1758462"/>
            <a:ext cx="7690339" cy="1477328"/>
          </a:xfrm>
          <a:prstGeom prst="rect">
            <a:avLst/>
          </a:prstGeom>
        </p:spPr>
        <p:txBody>
          <a:bodyPr wrap="square">
            <a:spAutoFit/>
          </a:bodyPr>
          <a:lstStyle/>
          <a:p>
            <a:r>
              <a:rPr lang="tr-TR" dirty="0" smtClean="0"/>
              <a:t> </a:t>
            </a:r>
          </a:p>
          <a:p>
            <a:pPr algn="just"/>
            <a:endParaRPr lang="tr-TR" sz="2400" dirty="0" smtClean="0"/>
          </a:p>
          <a:p>
            <a:pPr>
              <a:buFont typeface="Arial" pitchFamily="34" charset="0"/>
              <a:buChar char="•"/>
            </a:pPr>
            <a:endParaRPr lang="tr-TR" sz="2400" dirty="0" smtClean="0"/>
          </a:p>
          <a:p>
            <a:pPr algn="just">
              <a:buFont typeface="Arial" pitchFamily="34" charset="0"/>
              <a:buChar char="•"/>
            </a:pPr>
            <a:endParaRPr lang="tr-TR" sz="2400" b="1" u="sng" dirty="0" smtClean="0"/>
          </a:p>
        </p:txBody>
      </p:sp>
      <p:sp>
        <p:nvSpPr>
          <p:cNvPr id="16" name="15 Dikdörtgen"/>
          <p:cNvSpPr/>
          <p:nvPr/>
        </p:nvSpPr>
        <p:spPr>
          <a:xfrm>
            <a:off x="785445" y="1652955"/>
            <a:ext cx="7842739" cy="646331"/>
          </a:xfrm>
          <a:prstGeom prst="rect">
            <a:avLst/>
          </a:prstGeom>
        </p:spPr>
        <p:txBody>
          <a:bodyPr wrap="square">
            <a:spAutoFit/>
          </a:bodyPr>
          <a:lstStyle/>
          <a:p>
            <a:endParaRPr lang="tr-TR" dirty="0" smtClean="0"/>
          </a:p>
          <a:p>
            <a:endParaRPr lang="tr-TR" dirty="0" smtClean="0"/>
          </a:p>
        </p:txBody>
      </p:sp>
      <p:sp>
        <p:nvSpPr>
          <p:cNvPr id="17" name="16 Dikdörtgen"/>
          <p:cNvSpPr/>
          <p:nvPr/>
        </p:nvSpPr>
        <p:spPr>
          <a:xfrm>
            <a:off x="902677" y="1817077"/>
            <a:ext cx="7596554" cy="3785652"/>
          </a:xfrm>
          <a:prstGeom prst="rect">
            <a:avLst/>
          </a:prstGeom>
        </p:spPr>
        <p:txBody>
          <a:bodyPr wrap="square">
            <a:spAutoFit/>
          </a:bodyPr>
          <a:lstStyle/>
          <a:p>
            <a:r>
              <a:rPr lang="tr-TR" sz="2400" dirty="0" smtClean="0"/>
              <a:t> </a:t>
            </a:r>
            <a:r>
              <a:rPr lang="tr-TR" sz="2400" b="1" dirty="0" smtClean="0"/>
              <a:t>Sınavın Kapsamı </a:t>
            </a:r>
          </a:p>
          <a:p>
            <a:pPr algn="just">
              <a:buFont typeface="Arial" pitchFamily="34" charset="0"/>
              <a:buChar char="•"/>
            </a:pPr>
            <a:r>
              <a:rPr lang="tr-TR" sz="2400" dirty="0" smtClean="0"/>
              <a:t> Sınav, “Türkçe Dil Yeterliklerine Yönelik Program ve Ölçek Geliştirme </a:t>
            </a:r>
            <a:r>
              <a:rPr lang="tr-TR" sz="2400" dirty="0" err="1" smtClean="0"/>
              <a:t>Çalıştayı”nın</a:t>
            </a:r>
            <a:r>
              <a:rPr lang="tr-TR" sz="2400" dirty="0" smtClean="0"/>
              <a:t> çıktıları esas alınarak hazırlanmıştır. </a:t>
            </a:r>
          </a:p>
          <a:p>
            <a:pPr algn="just">
              <a:buFont typeface="Arial" pitchFamily="34" charset="0"/>
              <a:buChar char="•"/>
            </a:pPr>
            <a:r>
              <a:rPr lang="tr-TR" sz="2400" dirty="0" smtClean="0"/>
              <a:t> Sınav çoktan seçmeli sorulardan oluşmaktadır. </a:t>
            </a:r>
          </a:p>
          <a:p>
            <a:pPr algn="just">
              <a:buFont typeface="Arial" pitchFamily="34" charset="0"/>
              <a:buChar char="•"/>
            </a:pPr>
            <a:r>
              <a:rPr lang="tr-TR" sz="2400" dirty="0" smtClean="0"/>
              <a:t> Sınavda ilkokul kademesi için üç seçenekli 25 soru, ortaokul ve lise kademesi için dört seçenekli 40 soru yer almaktadır. Bu seçeneklerin yalnızca bir tanesi doğrudur. </a:t>
            </a:r>
          </a:p>
          <a:p>
            <a:pPr algn="just">
              <a:buFont typeface="Arial" pitchFamily="34" charset="0"/>
              <a:buChar char="•"/>
            </a:pPr>
            <a:r>
              <a:rPr lang="tr-TR" sz="2400" dirty="0" smtClean="0"/>
              <a:t> </a:t>
            </a:r>
            <a:r>
              <a:rPr lang="tr-TR" sz="2400" b="1" dirty="0" smtClean="0"/>
              <a:t>Sınav, her kademede A ve B olmak üzere iki farklı kitapçık türünden oluşmaktadır. </a:t>
            </a:r>
          </a:p>
          <a:p>
            <a:pPr algn="just">
              <a:buFont typeface="Arial" pitchFamily="34" charset="0"/>
              <a:buChar char="•"/>
            </a:pPr>
            <a:endParaRPr lang="tr-TR" sz="2400" dirty="0" smtClean="0"/>
          </a:p>
        </p:txBody>
      </p:sp>
    </p:spTree>
    <p:extLst>
      <p:ext uri="{BB962C8B-B14F-4D97-AF65-F5344CB8AC3E}">
        <p14:creationId xmlns:p14="http://schemas.microsoft.com/office/powerpoint/2010/main" val="23223040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3"/>
          <p:cNvSpPr txBox="1">
            <a:spLocks noChangeArrowheads="1"/>
          </p:cNvSpPr>
          <p:nvPr/>
        </p:nvSpPr>
        <p:spPr bwMode="auto">
          <a:xfrm>
            <a:off x="808893" y="2086602"/>
            <a:ext cx="7643445" cy="427824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4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Char char="–"/>
              <a:defRPr sz="18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18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9pPr>
          </a:lstStyle>
          <a:p>
            <a:pPr eaLnBrk="1" hangingPunct="1">
              <a:lnSpc>
                <a:spcPct val="130000"/>
              </a:lnSpc>
              <a:buNone/>
              <a:defRPr/>
            </a:pPr>
            <a:r>
              <a:rPr lang="tr-TR" sz="1800" kern="0" dirty="0" smtClean="0">
                <a:solidFill>
                  <a:srgbClr val="FFFF00"/>
                </a:solidFill>
                <a:effectLst/>
              </a:rPr>
              <a:t>	</a:t>
            </a:r>
            <a:endParaRPr lang="tr-TR" sz="2000" b="1" kern="0" dirty="0">
              <a:effectLst/>
            </a:endParaRPr>
          </a:p>
        </p:txBody>
      </p:sp>
      <p:sp>
        <p:nvSpPr>
          <p:cNvPr id="11" name="Metin Kutusu 2"/>
          <p:cNvSpPr txBox="1">
            <a:spLocks noChangeArrowheads="1"/>
          </p:cNvSpPr>
          <p:nvPr/>
        </p:nvSpPr>
        <p:spPr bwMode="auto">
          <a:xfrm>
            <a:off x="2115527" y="329479"/>
            <a:ext cx="4982523" cy="729430"/>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gn="ctr">
              <a:lnSpc>
                <a:spcPct val="115000"/>
              </a:lnSpc>
              <a:spcAft>
                <a:spcPts val="1000"/>
              </a:spcAft>
            </a:pPr>
            <a:r>
              <a:rPr lang="tr-TR" dirty="0">
                <a:solidFill>
                  <a:srgbClr val="1F4E79"/>
                </a:solidFill>
                <a:effectLst/>
                <a:latin typeface="Calibri" panose="020F0502020204030204" pitchFamily="34" charset="0"/>
                <a:ea typeface="Calibri" panose="020F0502020204030204" pitchFamily="34" charset="0"/>
                <a:cs typeface="Times New Roman" panose="02020603050405020304" pitchFamily="18" charset="0"/>
              </a:rPr>
              <a:t>SURİYELİ ÇOCUKLARIN TÜRK EĞİTİM SİSTEMİNE ENTEGRASYONUNUN DESTEKLENMESİ PROJESİ</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Resim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968" y="158635"/>
            <a:ext cx="2022560" cy="1753486"/>
          </a:xfrm>
          <a:prstGeom prst="rect">
            <a:avLst/>
          </a:prstGeom>
        </p:spPr>
      </p:pic>
      <p:pic>
        <p:nvPicPr>
          <p:cNvPr id="10" name="Resim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81399" y="5997655"/>
            <a:ext cx="1952413" cy="976207"/>
          </a:xfrm>
          <a:prstGeom prst="rect">
            <a:avLst/>
          </a:prstGeom>
        </p:spPr>
      </p:pic>
      <p:pic>
        <p:nvPicPr>
          <p:cNvPr id="12" name="Resim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98049" y="0"/>
            <a:ext cx="1945951" cy="2244472"/>
          </a:xfrm>
          <a:prstGeom prst="rect">
            <a:avLst/>
          </a:prstGeom>
        </p:spPr>
      </p:pic>
      <p:sp>
        <p:nvSpPr>
          <p:cNvPr id="15" name="14 Dikdörtgen"/>
          <p:cNvSpPr/>
          <p:nvPr/>
        </p:nvSpPr>
        <p:spPr>
          <a:xfrm>
            <a:off x="656491" y="1720840"/>
            <a:ext cx="7737231" cy="646331"/>
          </a:xfrm>
          <a:prstGeom prst="rect">
            <a:avLst/>
          </a:prstGeom>
        </p:spPr>
        <p:txBody>
          <a:bodyPr wrap="square">
            <a:spAutoFit/>
          </a:bodyPr>
          <a:lstStyle/>
          <a:p>
            <a:endParaRPr lang="tr-TR" dirty="0" smtClean="0"/>
          </a:p>
          <a:p>
            <a:r>
              <a:rPr lang="tr-TR" dirty="0" smtClean="0"/>
              <a:t> </a:t>
            </a:r>
            <a:endParaRPr lang="tr-TR" sz="2400" dirty="0" smtClean="0"/>
          </a:p>
        </p:txBody>
      </p:sp>
      <p:sp>
        <p:nvSpPr>
          <p:cNvPr id="8" name="7 Dikdörtgen"/>
          <p:cNvSpPr/>
          <p:nvPr/>
        </p:nvSpPr>
        <p:spPr>
          <a:xfrm>
            <a:off x="879231" y="1720840"/>
            <a:ext cx="7420707" cy="4339650"/>
          </a:xfrm>
          <a:prstGeom prst="rect">
            <a:avLst/>
          </a:prstGeom>
        </p:spPr>
        <p:txBody>
          <a:bodyPr wrap="square">
            <a:spAutoFit/>
          </a:bodyPr>
          <a:lstStyle/>
          <a:p>
            <a:endParaRPr lang="tr-TR" dirty="0" smtClean="0"/>
          </a:p>
          <a:p>
            <a:r>
              <a:rPr lang="tr-TR" dirty="0" smtClean="0"/>
              <a:t> </a:t>
            </a:r>
          </a:p>
          <a:p>
            <a:pPr algn="just">
              <a:buFont typeface="Arial" pitchFamily="34" charset="0"/>
              <a:buChar char="•"/>
            </a:pPr>
            <a:r>
              <a:rPr lang="tr-TR" sz="2400" dirty="0" smtClean="0"/>
              <a:t> Sınav, </a:t>
            </a:r>
            <a:r>
              <a:rPr lang="tr-TR" sz="2400" b="1" i="1" u="sng" dirty="0" smtClean="0">
                <a:solidFill>
                  <a:srgbClr val="FF0000"/>
                </a:solidFill>
              </a:rPr>
              <a:t>03 Mayıs 2019 Cuma günü </a:t>
            </a:r>
            <a:r>
              <a:rPr lang="tr-TR" sz="2400" b="1" i="1" u="sng" dirty="0" smtClean="0">
                <a:solidFill>
                  <a:srgbClr val="002060"/>
                </a:solidFill>
              </a:rPr>
              <a:t>okuldaki ders saatlerinde gerçekleştirilecektir. </a:t>
            </a:r>
          </a:p>
          <a:p>
            <a:pPr algn="just">
              <a:buFont typeface="Arial" pitchFamily="34" charset="0"/>
              <a:buChar char="•"/>
            </a:pPr>
            <a:endParaRPr lang="tr-TR" sz="2400" b="1" i="1" u="sng" dirty="0" smtClean="0">
              <a:solidFill>
                <a:srgbClr val="002060"/>
              </a:solidFill>
            </a:endParaRPr>
          </a:p>
          <a:p>
            <a:pPr algn="just"/>
            <a:r>
              <a:rPr lang="tr-TR" sz="2400" b="1" dirty="0" smtClean="0">
                <a:solidFill>
                  <a:srgbClr val="002060"/>
                </a:solidFill>
              </a:rPr>
              <a:t>Kahramanmaraş İl Geneli; </a:t>
            </a:r>
          </a:p>
          <a:p>
            <a:pPr algn="just">
              <a:buFont typeface="Arial" pitchFamily="34" charset="0"/>
              <a:buChar char="•"/>
            </a:pPr>
            <a:r>
              <a:rPr lang="tr-TR" sz="2400" dirty="0"/>
              <a:t> </a:t>
            </a:r>
            <a:r>
              <a:rPr lang="tr-TR" sz="2400" dirty="0" smtClean="0"/>
              <a:t>   </a:t>
            </a:r>
            <a:r>
              <a:rPr lang="tr-TR" sz="2400" b="1" dirty="0" smtClean="0"/>
              <a:t>İkili Öğretim yapan Okullarda;</a:t>
            </a:r>
          </a:p>
          <a:p>
            <a:pPr algn="just"/>
            <a:r>
              <a:rPr lang="tr-TR" sz="2400" b="1" dirty="0" smtClean="0">
                <a:solidFill>
                  <a:srgbClr val="FF0000"/>
                </a:solidFill>
              </a:rPr>
              <a:t>	Sabah  : Saat 10.00</a:t>
            </a:r>
          </a:p>
          <a:p>
            <a:pPr algn="just"/>
            <a:r>
              <a:rPr lang="tr-TR" sz="2400" b="1" dirty="0">
                <a:solidFill>
                  <a:srgbClr val="FF0000"/>
                </a:solidFill>
              </a:rPr>
              <a:t>	</a:t>
            </a:r>
            <a:r>
              <a:rPr lang="tr-TR" sz="2400" b="1" dirty="0" smtClean="0">
                <a:solidFill>
                  <a:srgbClr val="FF0000"/>
                </a:solidFill>
              </a:rPr>
              <a:t>Öğle	: Saat 14.00</a:t>
            </a:r>
          </a:p>
          <a:p>
            <a:pPr marL="342900" indent="-342900" algn="just">
              <a:buFont typeface="Arial" panose="020B0604020202020204" pitchFamily="34" charset="0"/>
              <a:buChar char="•"/>
            </a:pPr>
            <a:r>
              <a:rPr lang="tr-TR" sz="2400" b="1" dirty="0" smtClean="0"/>
              <a:t>Normal Öğretim Yapan Okullar;</a:t>
            </a:r>
          </a:p>
          <a:p>
            <a:pPr lvl="1" algn="just"/>
            <a:r>
              <a:rPr lang="tr-TR" sz="2400" b="1" dirty="0" smtClean="0">
                <a:solidFill>
                  <a:srgbClr val="FF0000"/>
                </a:solidFill>
              </a:rPr>
              <a:t>       Saat	: 10.00	‘da </a:t>
            </a:r>
          </a:p>
          <a:p>
            <a:pPr lvl="1" algn="just"/>
            <a:r>
              <a:rPr lang="tr-TR" sz="2400" dirty="0" smtClean="0"/>
              <a:t>Sınav yapılacaktır.</a:t>
            </a:r>
          </a:p>
        </p:txBody>
      </p:sp>
    </p:spTree>
    <p:extLst>
      <p:ext uri="{BB962C8B-B14F-4D97-AF65-F5344CB8AC3E}">
        <p14:creationId xmlns:p14="http://schemas.microsoft.com/office/powerpoint/2010/main" val="232230407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3"/>
          <p:cNvSpPr txBox="1">
            <a:spLocks noChangeArrowheads="1"/>
          </p:cNvSpPr>
          <p:nvPr/>
        </p:nvSpPr>
        <p:spPr bwMode="auto">
          <a:xfrm>
            <a:off x="808893" y="1676400"/>
            <a:ext cx="7643445" cy="42437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4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Char char="–"/>
              <a:defRPr sz="18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18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9pPr>
          </a:lstStyle>
          <a:p>
            <a:pPr eaLnBrk="1" hangingPunct="1">
              <a:lnSpc>
                <a:spcPct val="130000"/>
              </a:lnSpc>
              <a:buNone/>
              <a:defRPr/>
            </a:pPr>
            <a:r>
              <a:rPr lang="tr-TR" sz="1800" kern="0" dirty="0" smtClean="0">
                <a:solidFill>
                  <a:srgbClr val="FFFF00"/>
                </a:solidFill>
                <a:effectLst/>
              </a:rPr>
              <a:t>	</a:t>
            </a:r>
            <a:endParaRPr lang="tr-TR" sz="2000" b="1" kern="0" dirty="0">
              <a:effectLst/>
            </a:endParaRPr>
          </a:p>
        </p:txBody>
      </p:sp>
      <p:sp>
        <p:nvSpPr>
          <p:cNvPr id="11" name="Metin Kutusu 2"/>
          <p:cNvSpPr txBox="1">
            <a:spLocks noChangeArrowheads="1"/>
          </p:cNvSpPr>
          <p:nvPr/>
        </p:nvSpPr>
        <p:spPr bwMode="auto">
          <a:xfrm>
            <a:off x="2115527" y="329479"/>
            <a:ext cx="4982523" cy="729430"/>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gn="ctr">
              <a:lnSpc>
                <a:spcPct val="115000"/>
              </a:lnSpc>
              <a:spcAft>
                <a:spcPts val="1000"/>
              </a:spcAft>
            </a:pPr>
            <a:r>
              <a:rPr lang="tr-TR" dirty="0">
                <a:solidFill>
                  <a:srgbClr val="1F4E79"/>
                </a:solidFill>
                <a:effectLst/>
                <a:latin typeface="Calibri" panose="020F0502020204030204" pitchFamily="34" charset="0"/>
                <a:ea typeface="Calibri" panose="020F0502020204030204" pitchFamily="34" charset="0"/>
                <a:cs typeface="Times New Roman" panose="02020603050405020304" pitchFamily="18" charset="0"/>
              </a:rPr>
              <a:t>SURİYELİ ÇOCUKLARIN TÜRK EĞİTİM SİSTEMİNE ENTEGRASYONUNUN DESTEKLENMESİ PROJESİ</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Resim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968" y="158635"/>
            <a:ext cx="2022560" cy="1753486"/>
          </a:xfrm>
          <a:prstGeom prst="rect">
            <a:avLst/>
          </a:prstGeom>
        </p:spPr>
      </p:pic>
      <p:pic>
        <p:nvPicPr>
          <p:cNvPr id="10" name="Resim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81399" y="5997655"/>
            <a:ext cx="1952413" cy="976207"/>
          </a:xfrm>
          <a:prstGeom prst="rect">
            <a:avLst/>
          </a:prstGeom>
        </p:spPr>
      </p:pic>
      <p:pic>
        <p:nvPicPr>
          <p:cNvPr id="12" name="Resim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98049" y="0"/>
            <a:ext cx="1945951" cy="2244472"/>
          </a:xfrm>
          <a:prstGeom prst="rect">
            <a:avLst/>
          </a:prstGeom>
        </p:spPr>
      </p:pic>
      <p:sp>
        <p:nvSpPr>
          <p:cNvPr id="15" name="14 Dikdörtgen"/>
          <p:cNvSpPr/>
          <p:nvPr/>
        </p:nvSpPr>
        <p:spPr>
          <a:xfrm>
            <a:off x="656491" y="1720840"/>
            <a:ext cx="7737231" cy="646331"/>
          </a:xfrm>
          <a:prstGeom prst="rect">
            <a:avLst/>
          </a:prstGeom>
        </p:spPr>
        <p:txBody>
          <a:bodyPr wrap="square">
            <a:spAutoFit/>
          </a:bodyPr>
          <a:lstStyle/>
          <a:p>
            <a:endParaRPr lang="tr-TR" dirty="0" smtClean="0"/>
          </a:p>
          <a:p>
            <a:r>
              <a:rPr lang="tr-TR" dirty="0" smtClean="0"/>
              <a:t> </a:t>
            </a:r>
            <a:endParaRPr lang="tr-TR" sz="2400" dirty="0" smtClean="0"/>
          </a:p>
        </p:txBody>
      </p:sp>
      <p:sp>
        <p:nvSpPr>
          <p:cNvPr id="14" name="13 Dikdörtgen"/>
          <p:cNvSpPr/>
          <p:nvPr/>
        </p:nvSpPr>
        <p:spPr>
          <a:xfrm>
            <a:off x="773723" y="1758462"/>
            <a:ext cx="7690339" cy="1477328"/>
          </a:xfrm>
          <a:prstGeom prst="rect">
            <a:avLst/>
          </a:prstGeom>
        </p:spPr>
        <p:txBody>
          <a:bodyPr wrap="square">
            <a:spAutoFit/>
          </a:bodyPr>
          <a:lstStyle/>
          <a:p>
            <a:r>
              <a:rPr lang="tr-TR" dirty="0" smtClean="0"/>
              <a:t> </a:t>
            </a:r>
          </a:p>
          <a:p>
            <a:pPr algn="just"/>
            <a:endParaRPr lang="tr-TR" sz="2400" dirty="0" smtClean="0"/>
          </a:p>
          <a:p>
            <a:pPr>
              <a:buFont typeface="Arial" pitchFamily="34" charset="0"/>
              <a:buChar char="•"/>
            </a:pPr>
            <a:endParaRPr lang="tr-TR" sz="2400" dirty="0" smtClean="0"/>
          </a:p>
          <a:p>
            <a:pPr algn="just">
              <a:buFont typeface="Arial" pitchFamily="34" charset="0"/>
              <a:buChar char="•"/>
            </a:pPr>
            <a:endParaRPr lang="tr-TR" sz="2400" b="1" u="sng" dirty="0" smtClean="0"/>
          </a:p>
        </p:txBody>
      </p:sp>
      <p:sp>
        <p:nvSpPr>
          <p:cNvPr id="16" name="15 Dikdörtgen"/>
          <p:cNvSpPr/>
          <p:nvPr/>
        </p:nvSpPr>
        <p:spPr>
          <a:xfrm>
            <a:off x="785445" y="1652955"/>
            <a:ext cx="7842739" cy="646331"/>
          </a:xfrm>
          <a:prstGeom prst="rect">
            <a:avLst/>
          </a:prstGeom>
        </p:spPr>
        <p:txBody>
          <a:bodyPr wrap="square">
            <a:spAutoFit/>
          </a:bodyPr>
          <a:lstStyle/>
          <a:p>
            <a:endParaRPr lang="tr-TR" dirty="0" smtClean="0"/>
          </a:p>
          <a:p>
            <a:endParaRPr lang="tr-TR" dirty="0" smtClean="0"/>
          </a:p>
        </p:txBody>
      </p:sp>
      <p:sp>
        <p:nvSpPr>
          <p:cNvPr id="17" name="16 Dikdörtgen"/>
          <p:cNvSpPr/>
          <p:nvPr/>
        </p:nvSpPr>
        <p:spPr>
          <a:xfrm>
            <a:off x="902677" y="1817077"/>
            <a:ext cx="7596554" cy="4524315"/>
          </a:xfrm>
          <a:prstGeom prst="rect">
            <a:avLst/>
          </a:prstGeom>
        </p:spPr>
        <p:txBody>
          <a:bodyPr wrap="square">
            <a:spAutoFit/>
          </a:bodyPr>
          <a:lstStyle/>
          <a:p>
            <a:r>
              <a:rPr lang="tr-TR" sz="2400" dirty="0" smtClean="0"/>
              <a:t> </a:t>
            </a:r>
            <a:r>
              <a:rPr lang="tr-TR" sz="2400" b="1" dirty="0" smtClean="0"/>
              <a:t>Sınavın Değerlendirilmesi </a:t>
            </a:r>
          </a:p>
          <a:p>
            <a:pPr algn="just">
              <a:buFont typeface="Arial" pitchFamily="34" charset="0"/>
              <a:buChar char="•"/>
            </a:pPr>
            <a:r>
              <a:rPr lang="tr-TR" sz="2400" dirty="0" smtClean="0"/>
              <a:t> Sınavın değerlendirilmesi Proje Merkez Yönetim Ofisi tarafından yapılacaktır. </a:t>
            </a:r>
          </a:p>
          <a:p>
            <a:pPr algn="just">
              <a:buFont typeface="Arial" pitchFamily="34" charset="0"/>
              <a:buChar char="•"/>
            </a:pPr>
            <a:r>
              <a:rPr lang="tr-TR" sz="2400" dirty="0" smtClean="0"/>
              <a:t> </a:t>
            </a:r>
            <a:r>
              <a:rPr lang="tr-TR" sz="2400" b="1" dirty="0" smtClean="0"/>
              <a:t>Sınavın değerlendirilmesinde düzeltme formülü uygulanmayacak olup yalnızca doğru cevaplar dikkate alınacaktır. Yanlış seçenekler hesaplamaya dâhil edilmeyecektir. </a:t>
            </a:r>
          </a:p>
          <a:p>
            <a:pPr algn="just">
              <a:buFont typeface="Arial" pitchFamily="34" charset="0"/>
              <a:buChar char="•"/>
            </a:pPr>
            <a:r>
              <a:rPr lang="tr-TR" sz="2400" dirty="0" smtClean="0"/>
              <a:t> Birden fazla cevap seçeneğinin işaretlenmesi veya değiştirilmek istenen cevabın işaretlemesi tamamen silinmeden yeni bir işaretleme yapılması hâlinde bu soruya verilen cevap, optik okuyucu tarafından yanlış cevap olarak değerlendirilecektir. </a:t>
            </a:r>
          </a:p>
        </p:txBody>
      </p:sp>
    </p:spTree>
    <p:extLst>
      <p:ext uri="{BB962C8B-B14F-4D97-AF65-F5344CB8AC3E}">
        <p14:creationId xmlns:p14="http://schemas.microsoft.com/office/powerpoint/2010/main" val="232230407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768914" y="2438400"/>
            <a:ext cx="7917472" cy="193430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4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Char char="–"/>
              <a:defRPr sz="18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18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9pPr>
          </a:lstStyle>
          <a:p>
            <a:pPr eaLnBrk="1" hangingPunct="1">
              <a:lnSpc>
                <a:spcPct val="130000"/>
              </a:lnSpc>
              <a:buNone/>
              <a:defRPr/>
            </a:pPr>
            <a:r>
              <a:rPr lang="tr-TR" sz="1800" b="1" kern="0" dirty="0" smtClean="0">
                <a:solidFill>
                  <a:srgbClr val="FFFF00"/>
                </a:solidFill>
              </a:rPr>
              <a:t>	</a:t>
            </a:r>
            <a:endParaRPr lang="tr-TR" sz="2000" kern="0" dirty="0">
              <a:effectLst/>
            </a:endParaRPr>
          </a:p>
          <a:p>
            <a:pPr algn="ctr" eaLnBrk="1" hangingPunct="1">
              <a:lnSpc>
                <a:spcPct val="130000"/>
              </a:lnSpc>
              <a:buNone/>
              <a:defRPr/>
            </a:pPr>
            <a:r>
              <a:rPr lang="tr-TR" sz="3600" b="1" kern="0" dirty="0" smtClean="0">
                <a:solidFill>
                  <a:schemeClr val="accent1">
                    <a:lumMod val="75000"/>
                  </a:schemeClr>
                </a:solidFill>
                <a:effectLst/>
              </a:rPr>
              <a:t>Kahramanmaraş İKE Proje Ekibi</a:t>
            </a:r>
          </a:p>
          <a:p>
            <a:pPr algn="ctr" eaLnBrk="1" hangingPunct="1">
              <a:lnSpc>
                <a:spcPct val="130000"/>
              </a:lnSpc>
              <a:buNone/>
              <a:defRPr/>
            </a:pPr>
            <a:r>
              <a:rPr lang="tr-TR" sz="3600" b="1" kern="0" dirty="0" smtClean="0">
                <a:solidFill>
                  <a:schemeClr val="accent1">
                    <a:lumMod val="75000"/>
                  </a:schemeClr>
                </a:solidFill>
                <a:effectLst/>
              </a:rPr>
              <a:t>Saygılarımızla…</a:t>
            </a:r>
            <a:endParaRPr lang="tr-TR" sz="3600" b="1" kern="0" dirty="0">
              <a:solidFill>
                <a:schemeClr val="accent1">
                  <a:lumMod val="75000"/>
                </a:schemeClr>
              </a:solidFill>
              <a:effectLst/>
            </a:endParaRPr>
          </a:p>
        </p:txBody>
      </p:sp>
      <p:sp>
        <p:nvSpPr>
          <p:cNvPr id="11" name="Metin Kutusu 2"/>
          <p:cNvSpPr txBox="1">
            <a:spLocks noChangeArrowheads="1"/>
          </p:cNvSpPr>
          <p:nvPr/>
        </p:nvSpPr>
        <p:spPr bwMode="auto">
          <a:xfrm>
            <a:off x="2115527" y="223632"/>
            <a:ext cx="4982523" cy="729430"/>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gn="ctr">
              <a:lnSpc>
                <a:spcPct val="115000"/>
              </a:lnSpc>
              <a:spcAft>
                <a:spcPts val="1000"/>
              </a:spcAft>
            </a:pPr>
            <a:r>
              <a:rPr lang="tr-TR" dirty="0">
                <a:solidFill>
                  <a:srgbClr val="1F4E79"/>
                </a:solidFill>
                <a:effectLst/>
                <a:latin typeface="Calibri" panose="020F0502020204030204" pitchFamily="34" charset="0"/>
                <a:ea typeface="Calibri" panose="020F0502020204030204" pitchFamily="34" charset="0"/>
                <a:cs typeface="Times New Roman" panose="02020603050405020304" pitchFamily="18" charset="0"/>
              </a:rPr>
              <a:t>SURİYELİ ÇOCUKLARIN TÜRK EĞİTİM SİSTEMİNE ENTEGRASYONUNUN DESTEKLENMESİ PROJESİ</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Resim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4691" y="134108"/>
            <a:ext cx="2022560" cy="1753486"/>
          </a:xfrm>
          <a:prstGeom prst="rect">
            <a:avLst/>
          </a:prstGeom>
        </p:spPr>
      </p:pic>
      <p:pic>
        <p:nvPicPr>
          <p:cNvPr id="10" name="Resim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81399" y="5997655"/>
            <a:ext cx="1952413" cy="976207"/>
          </a:xfrm>
          <a:prstGeom prst="rect">
            <a:avLst/>
          </a:prstGeom>
        </p:spPr>
      </p:pic>
      <p:pic>
        <p:nvPicPr>
          <p:cNvPr id="12" name="Resim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98049" y="0"/>
            <a:ext cx="1945951" cy="2244472"/>
          </a:xfrm>
          <a:prstGeom prst="rect">
            <a:avLst/>
          </a:prstGeom>
        </p:spPr>
      </p:pic>
    </p:spTree>
    <p:extLst>
      <p:ext uri="{BB962C8B-B14F-4D97-AF65-F5344CB8AC3E}">
        <p14:creationId xmlns:p14="http://schemas.microsoft.com/office/powerpoint/2010/main" val="34346044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3"/>
          <p:cNvSpPr txBox="1">
            <a:spLocks noChangeArrowheads="1"/>
          </p:cNvSpPr>
          <p:nvPr/>
        </p:nvSpPr>
        <p:spPr bwMode="auto">
          <a:xfrm>
            <a:off x="808893" y="2086602"/>
            <a:ext cx="7643445" cy="427824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4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Char char="–"/>
              <a:defRPr sz="18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18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9pPr>
          </a:lstStyle>
          <a:p>
            <a:pPr eaLnBrk="1" hangingPunct="1">
              <a:lnSpc>
                <a:spcPct val="130000"/>
              </a:lnSpc>
              <a:buNone/>
              <a:defRPr/>
            </a:pPr>
            <a:r>
              <a:rPr lang="tr-TR" sz="1800" kern="0" dirty="0" smtClean="0">
                <a:solidFill>
                  <a:srgbClr val="FFFF00"/>
                </a:solidFill>
                <a:effectLst/>
              </a:rPr>
              <a:t>	</a:t>
            </a:r>
            <a:endParaRPr lang="tr-TR" sz="2000" b="1" kern="0" dirty="0">
              <a:effectLst/>
            </a:endParaRPr>
          </a:p>
        </p:txBody>
      </p:sp>
      <p:sp>
        <p:nvSpPr>
          <p:cNvPr id="11" name="Metin Kutusu 2"/>
          <p:cNvSpPr txBox="1">
            <a:spLocks noChangeArrowheads="1"/>
          </p:cNvSpPr>
          <p:nvPr/>
        </p:nvSpPr>
        <p:spPr bwMode="auto">
          <a:xfrm>
            <a:off x="2115527" y="329479"/>
            <a:ext cx="4982523" cy="729430"/>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gn="ctr">
              <a:lnSpc>
                <a:spcPct val="115000"/>
              </a:lnSpc>
              <a:spcAft>
                <a:spcPts val="1000"/>
              </a:spcAft>
            </a:pPr>
            <a:r>
              <a:rPr lang="tr-TR" dirty="0">
                <a:solidFill>
                  <a:srgbClr val="1F4E79"/>
                </a:solidFill>
                <a:effectLst/>
                <a:latin typeface="Calibri" panose="020F0502020204030204" pitchFamily="34" charset="0"/>
                <a:ea typeface="Calibri" panose="020F0502020204030204" pitchFamily="34" charset="0"/>
                <a:cs typeface="Times New Roman" panose="02020603050405020304" pitchFamily="18" charset="0"/>
              </a:rPr>
              <a:t>SURİYELİ ÇOCUKLARIN TÜRK EĞİTİM SİSTEMİNE ENTEGRASYONUNUN DESTEKLENMESİ PROJESİ</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Resim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968" y="158635"/>
            <a:ext cx="2022560" cy="1753486"/>
          </a:xfrm>
          <a:prstGeom prst="rect">
            <a:avLst/>
          </a:prstGeom>
        </p:spPr>
      </p:pic>
      <p:pic>
        <p:nvPicPr>
          <p:cNvPr id="10" name="Resim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81399" y="5997655"/>
            <a:ext cx="1952413" cy="976207"/>
          </a:xfrm>
          <a:prstGeom prst="rect">
            <a:avLst/>
          </a:prstGeom>
        </p:spPr>
      </p:pic>
      <p:pic>
        <p:nvPicPr>
          <p:cNvPr id="12" name="Resim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98049" y="0"/>
            <a:ext cx="1945951" cy="2244472"/>
          </a:xfrm>
          <a:prstGeom prst="rect">
            <a:avLst/>
          </a:prstGeom>
        </p:spPr>
      </p:pic>
      <p:sp>
        <p:nvSpPr>
          <p:cNvPr id="15" name="14 Dikdörtgen"/>
          <p:cNvSpPr/>
          <p:nvPr/>
        </p:nvSpPr>
        <p:spPr>
          <a:xfrm>
            <a:off x="656491" y="1720840"/>
            <a:ext cx="7737231" cy="646331"/>
          </a:xfrm>
          <a:prstGeom prst="rect">
            <a:avLst/>
          </a:prstGeom>
        </p:spPr>
        <p:txBody>
          <a:bodyPr wrap="square">
            <a:spAutoFit/>
          </a:bodyPr>
          <a:lstStyle/>
          <a:p>
            <a:endParaRPr lang="tr-TR" dirty="0" smtClean="0"/>
          </a:p>
          <a:p>
            <a:r>
              <a:rPr lang="tr-TR" dirty="0" smtClean="0"/>
              <a:t> </a:t>
            </a:r>
            <a:endParaRPr lang="tr-TR" sz="2400" dirty="0" smtClean="0"/>
          </a:p>
        </p:txBody>
      </p:sp>
      <p:sp>
        <p:nvSpPr>
          <p:cNvPr id="8" name="7 Dikdörtgen"/>
          <p:cNvSpPr/>
          <p:nvPr/>
        </p:nvSpPr>
        <p:spPr>
          <a:xfrm>
            <a:off x="879231" y="1720840"/>
            <a:ext cx="7420707" cy="2492990"/>
          </a:xfrm>
          <a:prstGeom prst="rect">
            <a:avLst/>
          </a:prstGeom>
        </p:spPr>
        <p:txBody>
          <a:bodyPr wrap="square">
            <a:spAutoFit/>
          </a:bodyPr>
          <a:lstStyle/>
          <a:p>
            <a:endParaRPr lang="tr-TR" dirty="0" smtClean="0"/>
          </a:p>
          <a:p>
            <a:r>
              <a:rPr lang="tr-TR" dirty="0" smtClean="0"/>
              <a:t> </a:t>
            </a:r>
          </a:p>
          <a:p>
            <a:pPr algn="just">
              <a:buFont typeface="Arial" pitchFamily="34" charset="0"/>
              <a:buChar char="•"/>
            </a:pPr>
            <a:r>
              <a:rPr lang="tr-TR" sz="2400" dirty="0" smtClean="0"/>
              <a:t> </a:t>
            </a:r>
            <a:r>
              <a:rPr lang="tr-TR" sz="2400" b="1" i="1" u="sng" dirty="0" smtClean="0">
                <a:solidFill>
                  <a:srgbClr val="002060"/>
                </a:solidFill>
              </a:rPr>
              <a:t>Aynı okulda yer alan tüm yabancı öğrencilerin aynı anda sınava gireceklerdir. </a:t>
            </a:r>
            <a:r>
              <a:rPr lang="tr-TR" sz="2400" dirty="0" smtClean="0"/>
              <a:t>(Okulda ikili eğitim yapılması durumunda sabah ve öğleden sonra iki farklı sınav oturumu yapılabilir.)</a:t>
            </a:r>
          </a:p>
          <a:p>
            <a:pPr algn="just">
              <a:buFont typeface="Arial" pitchFamily="34" charset="0"/>
              <a:buChar char="•"/>
            </a:pPr>
            <a:r>
              <a:rPr lang="tr-TR" sz="2400" dirty="0" smtClean="0"/>
              <a:t> Yabancı öğrenciler sınava kendi okullarında girecektir. </a:t>
            </a:r>
          </a:p>
        </p:txBody>
      </p:sp>
    </p:spTree>
    <p:extLst>
      <p:ext uri="{BB962C8B-B14F-4D97-AF65-F5344CB8AC3E}">
        <p14:creationId xmlns:p14="http://schemas.microsoft.com/office/powerpoint/2010/main" val="12987806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3"/>
          <p:cNvSpPr txBox="1">
            <a:spLocks noChangeArrowheads="1"/>
          </p:cNvSpPr>
          <p:nvPr/>
        </p:nvSpPr>
        <p:spPr bwMode="auto">
          <a:xfrm>
            <a:off x="808893" y="1828800"/>
            <a:ext cx="7643445" cy="453604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4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Char char="–"/>
              <a:defRPr sz="18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18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9pPr>
          </a:lstStyle>
          <a:p>
            <a:pPr eaLnBrk="1" hangingPunct="1">
              <a:lnSpc>
                <a:spcPct val="130000"/>
              </a:lnSpc>
              <a:buNone/>
              <a:defRPr/>
            </a:pPr>
            <a:r>
              <a:rPr lang="tr-TR" sz="1800" kern="0" dirty="0" smtClean="0">
                <a:solidFill>
                  <a:srgbClr val="FFFF00"/>
                </a:solidFill>
                <a:effectLst/>
              </a:rPr>
              <a:t>	</a:t>
            </a:r>
            <a:endParaRPr lang="tr-TR" sz="2000" b="1" kern="0" dirty="0">
              <a:effectLst/>
            </a:endParaRPr>
          </a:p>
        </p:txBody>
      </p:sp>
      <p:sp>
        <p:nvSpPr>
          <p:cNvPr id="11" name="Metin Kutusu 2"/>
          <p:cNvSpPr txBox="1">
            <a:spLocks noChangeArrowheads="1"/>
          </p:cNvSpPr>
          <p:nvPr/>
        </p:nvSpPr>
        <p:spPr bwMode="auto">
          <a:xfrm>
            <a:off x="2115527" y="329479"/>
            <a:ext cx="4982523" cy="729430"/>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gn="ctr">
              <a:lnSpc>
                <a:spcPct val="115000"/>
              </a:lnSpc>
              <a:spcAft>
                <a:spcPts val="1000"/>
              </a:spcAft>
            </a:pPr>
            <a:r>
              <a:rPr lang="tr-TR" dirty="0">
                <a:solidFill>
                  <a:srgbClr val="1F4E79"/>
                </a:solidFill>
                <a:effectLst/>
                <a:latin typeface="Calibri" panose="020F0502020204030204" pitchFamily="34" charset="0"/>
                <a:ea typeface="Calibri" panose="020F0502020204030204" pitchFamily="34" charset="0"/>
                <a:cs typeface="Times New Roman" panose="02020603050405020304" pitchFamily="18" charset="0"/>
              </a:rPr>
              <a:t>SURİYELİ ÇOCUKLARIN TÜRK EĞİTİM SİSTEMİNE ENTEGRASYONUNUN DESTEKLENMESİ PROJESİ</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Resim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968" y="158635"/>
            <a:ext cx="2022560" cy="1753486"/>
          </a:xfrm>
          <a:prstGeom prst="rect">
            <a:avLst/>
          </a:prstGeom>
        </p:spPr>
      </p:pic>
      <p:pic>
        <p:nvPicPr>
          <p:cNvPr id="10" name="Resim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81399" y="5997655"/>
            <a:ext cx="1952413" cy="976207"/>
          </a:xfrm>
          <a:prstGeom prst="rect">
            <a:avLst/>
          </a:prstGeom>
        </p:spPr>
      </p:pic>
      <p:pic>
        <p:nvPicPr>
          <p:cNvPr id="12" name="Resim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98049" y="0"/>
            <a:ext cx="1945951" cy="2244472"/>
          </a:xfrm>
          <a:prstGeom prst="rect">
            <a:avLst/>
          </a:prstGeom>
        </p:spPr>
      </p:pic>
      <p:sp>
        <p:nvSpPr>
          <p:cNvPr id="15" name="14 Dikdörtgen"/>
          <p:cNvSpPr/>
          <p:nvPr/>
        </p:nvSpPr>
        <p:spPr>
          <a:xfrm>
            <a:off x="656491" y="1720840"/>
            <a:ext cx="7737231" cy="646331"/>
          </a:xfrm>
          <a:prstGeom prst="rect">
            <a:avLst/>
          </a:prstGeom>
        </p:spPr>
        <p:txBody>
          <a:bodyPr wrap="square">
            <a:spAutoFit/>
          </a:bodyPr>
          <a:lstStyle/>
          <a:p>
            <a:endParaRPr lang="tr-TR" dirty="0" smtClean="0"/>
          </a:p>
          <a:p>
            <a:r>
              <a:rPr lang="tr-TR" dirty="0" smtClean="0"/>
              <a:t> </a:t>
            </a:r>
            <a:endParaRPr lang="tr-TR" sz="2400" dirty="0" smtClean="0"/>
          </a:p>
        </p:txBody>
      </p:sp>
      <p:sp>
        <p:nvSpPr>
          <p:cNvPr id="14" name="13 Dikdörtgen"/>
          <p:cNvSpPr/>
          <p:nvPr/>
        </p:nvSpPr>
        <p:spPr>
          <a:xfrm>
            <a:off x="773723" y="1443841"/>
            <a:ext cx="7690339" cy="3970318"/>
          </a:xfrm>
          <a:prstGeom prst="rect">
            <a:avLst/>
          </a:prstGeom>
        </p:spPr>
        <p:txBody>
          <a:bodyPr wrap="square">
            <a:spAutoFit/>
          </a:bodyPr>
          <a:lstStyle/>
          <a:p>
            <a:endParaRPr lang="tr-TR" dirty="0" smtClean="0"/>
          </a:p>
          <a:p>
            <a:r>
              <a:rPr lang="tr-TR" dirty="0" smtClean="0"/>
              <a:t> </a:t>
            </a:r>
          </a:p>
          <a:p>
            <a:pPr algn="just">
              <a:buFont typeface="Arial" pitchFamily="34" charset="0"/>
              <a:buChar char="•"/>
            </a:pPr>
            <a:r>
              <a:rPr lang="tr-TR" sz="2400" dirty="0" smtClean="0"/>
              <a:t> Okul yönetimi, sınavla ilgili gerekli düzeni sağlamaktan ve sınav gününde 3-12. sınıf düzeylerindeki yabancı öğrencilerin sınava girmesini sağlamaktan sorumludur. </a:t>
            </a:r>
          </a:p>
          <a:p>
            <a:pPr algn="just">
              <a:buFont typeface="Arial" pitchFamily="34" charset="0"/>
              <a:buChar char="•"/>
            </a:pPr>
            <a:r>
              <a:rPr lang="tr-TR" sz="2400" dirty="0" smtClean="0"/>
              <a:t> Sınavlar </a:t>
            </a:r>
            <a:r>
              <a:rPr lang="tr-TR" sz="2400" b="1" dirty="0" smtClean="0">
                <a:solidFill>
                  <a:srgbClr val="FF0000"/>
                </a:solidFill>
              </a:rPr>
              <a:t>ilkokul</a:t>
            </a:r>
            <a:r>
              <a:rPr lang="tr-TR" sz="2400" dirty="0" smtClean="0"/>
              <a:t>, </a:t>
            </a:r>
            <a:r>
              <a:rPr lang="tr-TR" sz="2400" b="1" dirty="0" smtClean="0">
                <a:solidFill>
                  <a:srgbClr val="002060"/>
                </a:solidFill>
              </a:rPr>
              <a:t>ortaokul</a:t>
            </a:r>
            <a:r>
              <a:rPr lang="tr-TR" sz="2400" dirty="0" smtClean="0"/>
              <a:t> ve </a:t>
            </a:r>
            <a:r>
              <a:rPr lang="tr-TR" sz="2400" b="1" dirty="0" smtClean="0">
                <a:solidFill>
                  <a:srgbClr val="008000"/>
                </a:solidFill>
              </a:rPr>
              <a:t>lise</a:t>
            </a:r>
            <a:r>
              <a:rPr lang="tr-TR" sz="2400" dirty="0" smtClean="0"/>
              <a:t> olmak üzere üç kademe için hazırlanmıştır. </a:t>
            </a:r>
            <a:r>
              <a:rPr lang="tr-TR" sz="2400" b="1" dirty="0" smtClean="0">
                <a:solidFill>
                  <a:srgbClr val="FF0000"/>
                </a:solidFill>
              </a:rPr>
              <a:t>İlkokul sınavına 3 ve 4. sınıf öğrencileri, </a:t>
            </a:r>
            <a:r>
              <a:rPr lang="tr-TR" sz="2400" b="1" dirty="0" smtClean="0">
                <a:solidFill>
                  <a:srgbClr val="002060"/>
                </a:solidFill>
              </a:rPr>
              <a:t>ortaokul sınavına 5, 6, 7 ve 8. sınıf öğrencileri </a:t>
            </a:r>
            <a:r>
              <a:rPr lang="tr-TR" sz="2400" b="1" dirty="0" smtClean="0"/>
              <a:t>ve </a:t>
            </a:r>
            <a:r>
              <a:rPr lang="tr-TR" sz="2400" b="1" dirty="0" smtClean="0">
                <a:solidFill>
                  <a:srgbClr val="008000"/>
                </a:solidFill>
              </a:rPr>
              <a:t>lise sınavına hazırlık sınıfı dâhil 9, 10, 11 ve 12. sınıf öğrencileri</a:t>
            </a:r>
            <a:r>
              <a:rPr lang="tr-TR" sz="2400" dirty="0" smtClean="0"/>
              <a:t> girecektir. </a:t>
            </a:r>
            <a:r>
              <a:rPr lang="tr-TR" sz="2400" b="1" u="sng" dirty="0" smtClean="0"/>
              <a:t>Ayrıca diğer yabancı öğrenciler kademelerine uygun olarak sınava gireceklerdir. </a:t>
            </a:r>
          </a:p>
        </p:txBody>
      </p:sp>
    </p:spTree>
    <p:extLst>
      <p:ext uri="{BB962C8B-B14F-4D97-AF65-F5344CB8AC3E}">
        <p14:creationId xmlns:p14="http://schemas.microsoft.com/office/powerpoint/2010/main" val="23223040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3"/>
          <p:cNvSpPr txBox="1">
            <a:spLocks noChangeArrowheads="1"/>
          </p:cNvSpPr>
          <p:nvPr/>
        </p:nvSpPr>
        <p:spPr bwMode="auto">
          <a:xfrm>
            <a:off x="808893" y="1828800"/>
            <a:ext cx="7643445" cy="453604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4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Char char="–"/>
              <a:defRPr sz="18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18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9pPr>
          </a:lstStyle>
          <a:p>
            <a:pPr eaLnBrk="1" hangingPunct="1">
              <a:lnSpc>
                <a:spcPct val="130000"/>
              </a:lnSpc>
              <a:buNone/>
              <a:defRPr/>
            </a:pPr>
            <a:r>
              <a:rPr lang="tr-TR" sz="1800" kern="0" dirty="0" smtClean="0">
                <a:solidFill>
                  <a:srgbClr val="FFFF00"/>
                </a:solidFill>
                <a:effectLst/>
              </a:rPr>
              <a:t>	</a:t>
            </a:r>
            <a:endParaRPr lang="tr-TR" sz="2000" b="1" kern="0" dirty="0">
              <a:effectLst/>
            </a:endParaRPr>
          </a:p>
        </p:txBody>
      </p:sp>
      <p:sp>
        <p:nvSpPr>
          <p:cNvPr id="11" name="Metin Kutusu 2"/>
          <p:cNvSpPr txBox="1">
            <a:spLocks noChangeArrowheads="1"/>
          </p:cNvSpPr>
          <p:nvPr/>
        </p:nvSpPr>
        <p:spPr bwMode="auto">
          <a:xfrm>
            <a:off x="2115527" y="329479"/>
            <a:ext cx="4982523" cy="729430"/>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gn="ctr">
              <a:lnSpc>
                <a:spcPct val="115000"/>
              </a:lnSpc>
              <a:spcAft>
                <a:spcPts val="1000"/>
              </a:spcAft>
            </a:pPr>
            <a:r>
              <a:rPr lang="tr-TR" dirty="0">
                <a:solidFill>
                  <a:srgbClr val="1F4E79"/>
                </a:solidFill>
                <a:effectLst/>
                <a:latin typeface="Calibri" panose="020F0502020204030204" pitchFamily="34" charset="0"/>
                <a:ea typeface="Calibri" panose="020F0502020204030204" pitchFamily="34" charset="0"/>
                <a:cs typeface="Times New Roman" panose="02020603050405020304" pitchFamily="18" charset="0"/>
              </a:rPr>
              <a:t>SURİYELİ ÇOCUKLARIN TÜRK EĞİTİM SİSTEMİNE ENTEGRASYONUNUN DESTEKLENMESİ PROJESİ</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Resim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968" y="158635"/>
            <a:ext cx="2022560" cy="1753486"/>
          </a:xfrm>
          <a:prstGeom prst="rect">
            <a:avLst/>
          </a:prstGeom>
        </p:spPr>
      </p:pic>
      <p:pic>
        <p:nvPicPr>
          <p:cNvPr id="10" name="Resim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81399" y="5997655"/>
            <a:ext cx="1952413" cy="976207"/>
          </a:xfrm>
          <a:prstGeom prst="rect">
            <a:avLst/>
          </a:prstGeom>
        </p:spPr>
      </p:pic>
      <p:pic>
        <p:nvPicPr>
          <p:cNvPr id="12" name="Resim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98049" y="0"/>
            <a:ext cx="1945951" cy="2244472"/>
          </a:xfrm>
          <a:prstGeom prst="rect">
            <a:avLst/>
          </a:prstGeom>
        </p:spPr>
      </p:pic>
      <p:sp>
        <p:nvSpPr>
          <p:cNvPr id="15" name="14 Dikdörtgen"/>
          <p:cNvSpPr/>
          <p:nvPr/>
        </p:nvSpPr>
        <p:spPr>
          <a:xfrm>
            <a:off x="656491" y="1720840"/>
            <a:ext cx="7737231" cy="646331"/>
          </a:xfrm>
          <a:prstGeom prst="rect">
            <a:avLst/>
          </a:prstGeom>
        </p:spPr>
        <p:txBody>
          <a:bodyPr wrap="square">
            <a:spAutoFit/>
          </a:bodyPr>
          <a:lstStyle/>
          <a:p>
            <a:endParaRPr lang="tr-TR" dirty="0" smtClean="0"/>
          </a:p>
          <a:p>
            <a:r>
              <a:rPr lang="tr-TR" dirty="0" smtClean="0"/>
              <a:t> </a:t>
            </a:r>
            <a:endParaRPr lang="tr-TR" sz="2400" dirty="0" smtClean="0"/>
          </a:p>
        </p:txBody>
      </p:sp>
      <p:sp>
        <p:nvSpPr>
          <p:cNvPr id="14" name="13 Dikdörtgen"/>
          <p:cNvSpPr/>
          <p:nvPr/>
        </p:nvSpPr>
        <p:spPr>
          <a:xfrm>
            <a:off x="773723" y="1758462"/>
            <a:ext cx="7690339" cy="4154984"/>
          </a:xfrm>
          <a:prstGeom prst="rect">
            <a:avLst/>
          </a:prstGeom>
        </p:spPr>
        <p:txBody>
          <a:bodyPr wrap="square">
            <a:spAutoFit/>
          </a:bodyPr>
          <a:lstStyle/>
          <a:p>
            <a:pPr algn="just">
              <a:buFont typeface="Arial" pitchFamily="34" charset="0"/>
              <a:buChar char="•"/>
            </a:pPr>
            <a:r>
              <a:rPr lang="tr-TR" dirty="0" smtClean="0"/>
              <a:t>  </a:t>
            </a:r>
            <a:r>
              <a:rPr lang="tr-TR" sz="2400" dirty="0" smtClean="0"/>
              <a:t>Sınavda yer alan </a:t>
            </a:r>
            <a:r>
              <a:rPr lang="tr-TR" sz="2400" b="1" i="1" u="sng" dirty="0" smtClean="0"/>
              <a:t>sorular çoktan seçmelidir. </a:t>
            </a:r>
          </a:p>
          <a:p>
            <a:pPr algn="just">
              <a:buFont typeface="Arial" pitchFamily="34" charset="0"/>
              <a:buChar char="•"/>
            </a:pPr>
            <a:r>
              <a:rPr lang="tr-TR" sz="2400" dirty="0" smtClean="0"/>
              <a:t> Sınav; </a:t>
            </a:r>
            <a:r>
              <a:rPr lang="tr-TR" sz="2400" b="1" dirty="0" smtClean="0">
                <a:solidFill>
                  <a:srgbClr val="FF0000"/>
                </a:solidFill>
              </a:rPr>
              <a:t>ilkokul kademesi için üç seçenekli 25 soru</a:t>
            </a:r>
            <a:r>
              <a:rPr lang="tr-TR" sz="2400" b="1" dirty="0" smtClean="0"/>
              <a:t>, </a:t>
            </a:r>
            <a:r>
              <a:rPr lang="tr-TR" sz="2400" b="1" dirty="0" smtClean="0">
                <a:solidFill>
                  <a:srgbClr val="002060"/>
                </a:solidFill>
              </a:rPr>
              <a:t>ortaokul ve lise kademesi için dört seçenekli 40 sorudan oluşmaktadır</a:t>
            </a:r>
            <a:r>
              <a:rPr lang="tr-TR" sz="2400" dirty="0" smtClean="0">
                <a:solidFill>
                  <a:srgbClr val="002060"/>
                </a:solidFill>
              </a:rPr>
              <a:t>. </a:t>
            </a:r>
          </a:p>
          <a:p>
            <a:pPr algn="just">
              <a:buFont typeface="Arial" pitchFamily="34" charset="0"/>
              <a:buChar char="•"/>
            </a:pPr>
            <a:r>
              <a:rPr lang="tr-TR" sz="2400" dirty="0" smtClean="0"/>
              <a:t> </a:t>
            </a:r>
            <a:r>
              <a:rPr lang="tr-TR" sz="2400" b="1" dirty="0" smtClean="0">
                <a:solidFill>
                  <a:srgbClr val="FF0000"/>
                </a:solidFill>
              </a:rPr>
              <a:t>Sınavın süresi ilkokul kademesindeki öğrenciler için 40 dakika,</a:t>
            </a:r>
            <a:r>
              <a:rPr lang="tr-TR" sz="2400" b="1" dirty="0" smtClean="0"/>
              <a:t> </a:t>
            </a:r>
            <a:r>
              <a:rPr lang="tr-TR" sz="2400" b="1" dirty="0" smtClean="0">
                <a:solidFill>
                  <a:srgbClr val="002060"/>
                </a:solidFill>
              </a:rPr>
              <a:t>ortaokul ve lise kademesindeki öğrenciler için 60 dakikadır. </a:t>
            </a:r>
          </a:p>
          <a:p>
            <a:pPr algn="just">
              <a:buFont typeface="Arial" pitchFamily="34" charset="0"/>
              <a:buChar char="•"/>
            </a:pPr>
            <a:r>
              <a:rPr lang="tr-TR" sz="2400" dirty="0" smtClean="0"/>
              <a:t> Sınavın hazırlanmasında ÖDSGM tarafından PIKTES kapsamında düzenlenen “Türkçe Dil Yeterliklerine Yönelik Program ve Ölçek Geliştirme </a:t>
            </a:r>
            <a:r>
              <a:rPr lang="tr-TR" sz="2400" dirty="0" err="1" smtClean="0"/>
              <a:t>Çalıştayı”nın</a:t>
            </a:r>
            <a:r>
              <a:rPr lang="tr-TR" sz="2400" dirty="0" smtClean="0"/>
              <a:t> çıktıları esas alınmıştır. </a:t>
            </a:r>
            <a:endParaRPr lang="tr-TR" sz="2400" b="1" u="sng" dirty="0" smtClean="0"/>
          </a:p>
        </p:txBody>
      </p:sp>
    </p:spTree>
    <p:extLst>
      <p:ext uri="{BB962C8B-B14F-4D97-AF65-F5344CB8AC3E}">
        <p14:creationId xmlns:p14="http://schemas.microsoft.com/office/powerpoint/2010/main" val="23223040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3"/>
          <p:cNvSpPr txBox="1">
            <a:spLocks noChangeArrowheads="1"/>
          </p:cNvSpPr>
          <p:nvPr/>
        </p:nvSpPr>
        <p:spPr bwMode="auto">
          <a:xfrm>
            <a:off x="808893" y="1828800"/>
            <a:ext cx="7643445" cy="453604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4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Char char="–"/>
              <a:defRPr sz="18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18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9pPr>
          </a:lstStyle>
          <a:p>
            <a:pPr eaLnBrk="1" hangingPunct="1">
              <a:lnSpc>
                <a:spcPct val="130000"/>
              </a:lnSpc>
              <a:buNone/>
              <a:defRPr/>
            </a:pPr>
            <a:r>
              <a:rPr lang="tr-TR" sz="1800" kern="0" dirty="0" smtClean="0">
                <a:solidFill>
                  <a:srgbClr val="FFFF00"/>
                </a:solidFill>
                <a:effectLst/>
              </a:rPr>
              <a:t>	</a:t>
            </a:r>
            <a:endParaRPr lang="tr-TR" sz="2000" b="1" kern="0" dirty="0">
              <a:effectLst/>
            </a:endParaRPr>
          </a:p>
        </p:txBody>
      </p:sp>
      <p:sp>
        <p:nvSpPr>
          <p:cNvPr id="11" name="Metin Kutusu 2"/>
          <p:cNvSpPr txBox="1">
            <a:spLocks noChangeArrowheads="1"/>
          </p:cNvSpPr>
          <p:nvPr/>
        </p:nvSpPr>
        <p:spPr bwMode="auto">
          <a:xfrm>
            <a:off x="2115527" y="329479"/>
            <a:ext cx="4982523" cy="729430"/>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gn="ctr">
              <a:lnSpc>
                <a:spcPct val="115000"/>
              </a:lnSpc>
              <a:spcAft>
                <a:spcPts val="1000"/>
              </a:spcAft>
            </a:pPr>
            <a:r>
              <a:rPr lang="tr-TR" dirty="0">
                <a:solidFill>
                  <a:srgbClr val="1F4E79"/>
                </a:solidFill>
                <a:effectLst/>
                <a:latin typeface="Calibri" panose="020F0502020204030204" pitchFamily="34" charset="0"/>
                <a:ea typeface="Calibri" panose="020F0502020204030204" pitchFamily="34" charset="0"/>
                <a:cs typeface="Times New Roman" panose="02020603050405020304" pitchFamily="18" charset="0"/>
              </a:rPr>
              <a:t>SURİYELİ ÇOCUKLARIN TÜRK EĞİTİM SİSTEMİNE ENTEGRASYONUNUN DESTEKLENMESİ PROJESİ</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Resim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968" y="158635"/>
            <a:ext cx="2022560" cy="1753486"/>
          </a:xfrm>
          <a:prstGeom prst="rect">
            <a:avLst/>
          </a:prstGeom>
        </p:spPr>
      </p:pic>
      <p:pic>
        <p:nvPicPr>
          <p:cNvPr id="10" name="Resim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81399" y="5997655"/>
            <a:ext cx="1952413" cy="976207"/>
          </a:xfrm>
          <a:prstGeom prst="rect">
            <a:avLst/>
          </a:prstGeom>
        </p:spPr>
      </p:pic>
      <p:pic>
        <p:nvPicPr>
          <p:cNvPr id="12" name="Resim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98049" y="0"/>
            <a:ext cx="1945951" cy="2244472"/>
          </a:xfrm>
          <a:prstGeom prst="rect">
            <a:avLst/>
          </a:prstGeom>
        </p:spPr>
      </p:pic>
      <p:sp>
        <p:nvSpPr>
          <p:cNvPr id="15" name="14 Dikdörtgen"/>
          <p:cNvSpPr/>
          <p:nvPr/>
        </p:nvSpPr>
        <p:spPr>
          <a:xfrm>
            <a:off x="656491" y="1720840"/>
            <a:ext cx="7737231" cy="646331"/>
          </a:xfrm>
          <a:prstGeom prst="rect">
            <a:avLst/>
          </a:prstGeom>
        </p:spPr>
        <p:txBody>
          <a:bodyPr wrap="square">
            <a:spAutoFit/>
          </a:bodyPr>
          <a:lstStyle/>
          <a:p>
            <a:endParaRPr lang="tr-TR" dirty="0" smtClean="0"/>
          </a:p>
          <a:p>
            <a:r>
              <a:rPr lang="tr-TR" dirty="0" smtClean="0"/>
              <a:t> </a:t>
            </a:r>
            <a:endParaRPr lang="tr-TR" sz="2400" dirty="0" smtClean="0"/>
          </a:p>
        </p:txBody>
      </p:sp>
      <p:sp>
        <p:nvSpPr>
          <p:cNvPr id="14" name="13 Dikdörtgen"/>
          <p:cNvSpPr/>
          <p:nvPr/>
        </p:nvSpPr>
        <p:spPr>
          <a:xfrm>
            <a:off x="773723" y="1758462"/>
            <a:ext cx="7690339" cy="1477328"/>
          </a:xfrm>
          <a:prstGeom prst="rect">
            <a:avLst/>
          </a:prstGeom>
        </p:spPr>
        <p:txBody>
          <a:bodyPr wrap="square">
            <a:spAutoFit/>
          </a:bodyPr>
          <a:lstStyle/>
          <a:p>
            <a:endParaRPr lang="tr-TR" dirty="0" smtClean="0"/>
          </a:p>
          <a:p>
            <a:pPr algn="just"/>
            <a:r>
              <a:rPr lang="tr-TR" sz="2400" dirty="0" smtClean="0"/>
              <a:t> </a:t>
            </a:r>
          </a:p>
          <a:p>
            <a:pPr>
              <a:buFont typeface="Arial" pitchFamily="34" charset="0"/>
              <a:buChar char="•"/>
            </a:pPr>
            <a:endParaRPr lang="tr-TR" sz="2400" dirty="0" smtClean="0"/>
          </a:p>
          <a:p>
            <a:pPr algn="just">
              <a:buFont typeface="Arial" pitchFamily="34" charset="0"/>
              <a:buChar char="•"/>
            </a:pPr>
            <a:endParaRPr lang="tr-TR" sz="2400" b="1" u="sng" dirty="0" smtClean="0"/>
          </a:p>
        </p:txBody>
      </p:sp>
      <p:graphicFrame>
        <p:nvGraphicFramePr>
          <p:cNvPr id="3" name="Tablo 2"/>
          <p:cNvGraphicFramePr>
            <a:graphicFrameLocks noGrp="1"/>
          </p:cNvGraphicFramePr>
          <p:nvPr>
            <p:extLst>
              <p:ext uri="{D42A27DB-BD31-4B8C-83A1-F6EECF244321}">
                <p14:modId xmlns:p14="http://schemas.microsoft.com/office/powerpoint/2010/main" val="743076750"/>
              </p:ext>
            </p:extLst>
          </p:nvPr>
        </p:nvGraphicFramePr>
        <p:xfrm>
          <a:off x="926275" y="2044006"/>
          <a:ext cx="7467448" cy="3691776"/>
        </p:xfrm>
        <a:graphic>
          <a:graphicData uri="http://schemas.openxmlformats.org/drawingml/2006/table">
            <a:tbl>
              <a:tblPr/>
              <a:tblGrid>
                <a:gridCol w="1227385"/>
                <a:gridCol w="2011259"/>
                <a:gridCol w="1237699"/>
                <a:gridCol w="1272079"/>
                <a:gridCol w="1719026"/>
              </a:tblGrid>
              <a:tr h="853211">
                <a:tc gridSpan="5">
                  <a:txBody>
                    <a:bodyPr/>
                    <a:lstStyle/>
                    <a:p>
                      <a:pPr algn="ctr" fontAlgn="ctr"/>
                      <a:r>
                        <a:rPr lang="tr-TR" sz="1600" b="1" i="0" u="none" strike="noStrike" dirty="0">
                          <a:solidFill>
                            <a:srgbClr val="000000"/>
                          </a:solidFill>
                          <a:effectLst/>
                          <a:latin typeface="Calibri"/>
                        </a:rPr>
                        <a:t>TÜRKÇE YETERLİLİK SINAVI                                                                       </a:t>
                      </a:r>
                      <a:r>
                        <a:rPr lang="tr-TR" sz="1600" b="1" i="0" u="none" strike="noStrike" dirty="0" smtClean="0">
                          <a:solidFill>
                            <a:srgbClr val="000000"/>
                          </a:solidFill>
                          <a:effectLst/>
                          <a:latin typeface="Calibri"/>
                        </a:rPr>
                        <a:t>                                      </a:t>
                      </a:r>
                      <a:r>
                        <a:rPr lang="tr-TR" sz="1600" b="1" i="0" u="none" strike="noStrike" dirty="0">
                          <a:solidFill>
                            <a:srgbClr val="000000"/>
                          </a:solidFill>
                          <a:effectLst/>
                          <a:latin typeface="Calibri"/>
                        </a:rPr>
                        <a:t>03 Mayıs 2019 Cuma</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853211">
                <a:tc>
                  <a:txBody>
                    <a:bodyPr/>
                    <a:lstStyle/>
                    <a:p>
                      <a:pPr algn="ctr" fontAlgn="ctr"/>
                      <a:r>
                        <a:rPr lang="tr-TR" sz="1600" b="1" i="0" u="none" strike="noStrike">
                          <a:solidFill>
                            <a:srgbClr val="000000"/>
                          </a:solidFill>
                          <a:effectLst/>
                          <a:latin typeface="Calibri"/>
                        </a:rPr>
                        <a:t>OKUL TÜRÜ</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1600" b="1" i="0" u="none" strike="noStrike">
                          <a:solidFill>
                            <a:srgbClr val="000000"/>
                          </a:solidFill>
                          <a:effectLst/>
                          <a:latin typeface="Calibri"/>
                        </a:rPr>
                        <a:t>SINAVA GİRECEK SINIFLAR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1600" b="1" i="0" u="none" strike="noStrike">
                          <a:solidFill>
                            <a:srgbClr val="000000"/>
                          </a:solidFill>
                          <a:effectLst/>
                          <a:latin typeface="Calibri"/>
                        </a:rPr>
                        <a:t>SORU SAYISI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1600" b="1" i="0" u="none" strike="noStrike">
                          <a:solidFill>
                            <a:srgbClr val="000000"/>
                          </a:solidFill>
                          <a:effectLst/>
                          <a:latin typeface="Calibri"/>
                        </a:rPr>
                        <a:t>SEÇENEK SAYISI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tr-TR" sz="1600" b="1" i="0" u="none" strike="noStrike">
                          <a:solidFill>
                            <a:srgbClr val="000000"/>
                          </a:solidFill>
                          <a:effectLst/>
                          <a:latin typeface="Calibri"/>
                        </a:rPr>
                        <a:t>SINAV SÜRESİ</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672724">
                <a:tc>
                  <a:txBody>
                    <a:bodyPr/>
                    <a:lstStyle/>
                    <a:p>
                      <a:pPr algn="l" fontAlgn="ctr"/>
                      <a:r>
                        <a:rPr lang="tr-TR" sz="1600" b="1" i="0" u="none" strike="noStrike">
                          <a:solidFill>
                            <a:srgbClr val="000000"/>
                          </a:solidFill>
                          <a:effectLst/>
                          <a:latin typeface="Calibri"/>
                        </a:rPr>
                        <a:t>İLKOKUL</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tr-TR" sz="1600" b="1" i="0" u="none" strike="noStrike">
                          <a:solidFill>
                            <a:srgbClr val="000000"/>
                          </a:solidFill>
                          <a:effectLst/>
                          <a:latin typeface="Calibri"/>
                        </a:rPr>
                        <a:t>3-4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tr-TR" sz="1600" b="1" i="0" u="none" strike="noStrike">
                          <a:solidFill>
                            <a:srgbClr val="000000"/>
                          </a:solidFill>
                          <a:effectLst/>
                          <a:latin typeface="Calibri"/>
                        </a:rPr>
                        <a:t>25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tr-TR" sz="1600" b="1" i="0" u="none" strike="noStrike">
                          <a:solidFill>
                            <a:srgbClr val="000000"/>
                          </a:solidFill>
                          <a:effectLst/>
                          <a:latin typeface="Calibri"/>
                        </a:rPr>
                        <a:t>A, B, C</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ctr"/>
                      <a:r>
                        <a:rPr lang="tr-TR" sz="1600" b="1" i="0" u="none" strike="noStrike">
                          <a:solidFill>
                            <a:srgbClr val="000000"/>
                          </a:solidFill>
                          <a:effectLst/>
                          <a:latin typeface="Calibri"/>
                        </a:rPr>
                        <a:t>40 Dakika</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r>
              <a:tr h="656315">
                <a:tc>
                  <a:txBody>
                    <a:bodyPr/>
                    <a:lstStyle/>
                    <a:p>
                      <a:pPr algn="l" fontAlgn="ctr"/>
                      <a:r>
                        <a:rPr lang="tr-TR" sz="1600" b="1" i="0" u="none" strike="noStrike">
                          <a:solidFill>
                            <a:srgbClr val="000000"/>
                          </a:solidFill>
                          <a:effectLst/>
                          <a:latin typeface="Calibri"/>
                        </a:rPr>
                        <a:t>ORTAOKUL</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fontAlgn="ctr"/>
                      <a:r>
                        <a:rPr lang="tr-TR" sz="1600" b="1" i="0" u="none" strike="noStrike">
                          <a:solidFill>
                            <a:srgbClr val="000000"/>
                          </a:solidFill>
                          <a:effectLst/>
                          <a:latin typeface="Calibri"/>
                        </a:rPr>
                        <a:t>5-6-7-8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fontAlgn="ctr"/>
                      <a:r>
                        <a:rPr lang="tr-TR" sz="1600" b="1" i="0" u="none" strike="noStrike">
                          <a:solidFill>
                            <a:srgbClr val="000000"/>
                          </a:solidFill>
                          <a:effectLst/>
                          <a:latin typeface="Calibri"/>
                        </a:rPr>
                        <a:t>40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fontAlgn="ctr"/>
                      <a:r>
                        <a:rPr lang="tr-TR" sz="1600" b="1" i="0" u="none" strike="noStrike">
                          <a:solidFill>
                            <a:srgbClr val="000000"/>
                          </a:solidFill>
                          <a:effectLst/>
                          <a:latin typeface="Calibri"/>
                        </a:rPr>
                        <a:t>A, B, C, 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c>
                  <a:txBody>
                    <a:bodyPr/>
                    <a:lstStyle/>
                    <a:p>
                      <a:pPr algn="ctr" fontAlgn="ctr"/>
                      <a:r>
                        <a:rPr lang="tr-TR" sz="1600" b="1" i="0" u="none" strike="noStrike">
                          <a:solidFill>
                            <a:srgbClr val="000000"/>
                          </a:solidFill>
                          <a:effectLst/>
                          <a:latin typeface="Calibri"/>
                        </a:rPr>
                        <a:t>60 Dakika</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D966"/>
                    </a:solidFill>
                  </a:tcPr>
                </a:tc>
              </a:tr>
              <a:tr h="656315">
                <a:tc>
                  <a:txBody>
                    <a:bodyPr/>
                    <a:lstStyle/>
                    <a:p>
                      <a:pPr algn="l" fontAlgn="ctr"/>
                      <a:r>
                        <a:rPr lang="tr-TR" sz="1600" b="1" i="0" u="none" strike="noStrike">
                          <a:solidFill>
                            <a:srgbClr val="000000"/>
                          </a:solidFill>
                          <a:effectLst/>
                          <a:latin typeface="Calibri"/>
                        </a:rPr>
                        <a:t>LİSE</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tr-TR" sz="1600" b="1" i="0" u="none" strike="noStrike">
                          <a:solidFill>
                            <a:srgbClr val="000000"/>
                          </a:solidFill>
                          <a:effectLst/>
                          <a:latin typeface="Calibri"/>
                        </a:rPr>
                        <a:t>9-10-11-12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tr-TR" sz="1600" b="1" i="0" u="none" strike="noStrike">
                          <a:solidFill>
                            <a:srgbClr val="000000"/>
                          </a:solidFill>
                          <a:effectLst/>
                          <a:latin typeface="Calibri"/>
                        </a:rPr>
                        <a:t>40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tr-TR" sz="1600" b="1" i="0" u="none" strike="noStrike">
                          <a:solidFill>
                            <a:srgbClr val="000000"/>
                          </a:solidFill>
                          <a:effectLst/>
                          <a:latin typeface="Calibri"/>
                        </a:rPr>
                        <a:t>A, B, C, 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ctr" fontAlgn="ctr"/>
                      <a:r>
                        <a:rPr lang="tr-TR" sz="1600" b="1" i="0" u="none" strike="noStrike" dirty="0">
                          <a:solidFill>
                            <a:srgbClr val="000000"/>
                          </a:solidFill>
                          <a:effectLst/>
                          <a:latin typeface="Calibri"/>
                        </a:rPr>
                        <a:t>60 Dakika</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r>
            </a:tbl>
          </a:graphicData>
        </a:graphic>
      </p:graphicFrame>
    </p:spTree>
    <p:extLst>
      <p:ext uri="{BB962C8B-B14F-4D97-AF65-F5344CB8AC3E}">
        <p14:creationId xmlns:p14="http://schemas.microsoft.com/office/powerpoint/2010/main" val="23223040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3"/>
          <p:cNvSpPr txBox="1">
            <a:spLocks noChangeArrowheads="1"/>
          </p:cNvSpPr>
          <p:nvPr/>
        </p:nvSpPr>
        <p:spPr bwMode="auto">
          <a:xfrm>
            <a:off x="808893" y="1828800"/>
            <a:ext cx="7643445" cy="453604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4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Char char="–"/>
              <a:defRPr sz="18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18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9pPr>
          </a:lstStyle>
          <a:p>
            <a:pPr eaLnBrk="1" hangingPunct="1">
              <a:lnSpc>
                <a:spcPct val="130000"/>
              </a:lnSpc>
              <a:buNone/>
              <a:defRPr/>
            </a:pPr>
            <a:r>
              <a:rPr lang="tr-TR" sz="1800" kern="0" dirty="0" smtClean="0">
                <a:solidFill>
                  <a:srgbClr val="FFFF00"/>
                </a:solidFill>
                <a:effectLst/>
              </a:rPr>
              <a:t>	</a:t>
            </a:r>
            <a:endParaRPr lang="tr-TR" sz="2000" b="1" kern="0" dirty="0">
              <a:effectLst/>
            </a:endParaRPr>
          </a:p>
        </p:txBody>
      </p:sp>
      <p:sp>
        <p:nvSpPr>
          <p:cNvPr id="11" name="Metin Kutusu 2"/>
          <p:cNvSpPr txBox="1">
            <a:spLocks noChangeArrowheads="1"/>
          </p:cNvSpPr>
          <p:nvPr/>
        </p:nvSpPr>
        <p:spPr bwMode="auto">
          <a:xfrm>
            <a:off x="2115527" y="329479"/>
            <a:ext cx="4982523" cy="729430"/>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gn="ctr">
              <a:lnSpc>
                <a:spcPct val="115000"/>
              </a:lnSpc>
              <a:spcAft>
                <a:spcPts val="1000"/>
              </a:spcAft>
            </a:pPr>
            <a:r>
              <a:rPr lang="tr-TR" dirty="0">
                <a:solidFill>
                  <a:srgbClr val="1F4E79"/>
                </a:solidFill>
                <a:effectLst/>
                <a:latin typeface="Calibri" panose="020F0502020204030204" pitchFamily="34" charset="0"/>
                <a:ea typeface="Calibri" panose="020F0502020204030204" pitchFamily="34" charset="0"/>
                <a:cs typeface="Times New Roman" panose="02020603050405020304" pitchFamily="18" charset="0"/>
              </a:rPr>
              <a:t>SURİYELİ ÇOCUKLARIN TÜRK EĞİTİM SİSTEMİNE ENTEGRASYONUNUN DESTEKLENMESİ PROJESİ</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Resim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968" y="158635"/>
            <a:ext cx="2022560" cy="1753486"/>
          </a:xfrm>
          <a:prstGeom prst="rect">
            <a:avLst/>
          </a:prstGeom>
        </p:spPr>
      </p:pic>
      <p:pic>
        <p:nvPicPr>
          <p:cNvPr id="10" name="Resim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81399" y="5997655"/>
            <a:ext cx="1952413" cy="976207"/>
          </a:xfrm>
          <a:prstGeom prst="rect">
            <a:avLst/>
          </a:prstGeom>
        </p:spPr>
      </p:pic>
      <p:pic>
        <p:nvPicPr>
          <p:cNvPr id="12" name="Resim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98049" y="0"/>
            <a:ext cx="1945951" cy="2244472"/>
          </a:xfrm>
          <a:prstGeom prst="rect">
            <a:avLst/>
          </a:prstGeom>
        </p:spPr>
      </p:pic>
      <p:sp>
        <p:nvSpPr>
          <p:cNvPr id="15" name="14 Dikdörtgen"/>
          <p:cNvSpPr/>
          <p:nvPr/>
        </p:nvSpPr>
        <p:spPr>
          <a:xfrm>
            <a:off x="656491" y="1720840"/>
            <a:ext cx="7737231" cy="646331"/>
          </a:xfrm>
          <a:prstGeom prst="rect">
            <a:avLst/>
          </a:prstGeom>
        </p:spPr>
        <p:txBody>
          <a:bodyPr wrap="square">
            <a:spAutoFit/>
          </a:bodyPr>
          <a:lstStyle/>
          <a:p>
            <a:endParaRPr lang="tr-TR" dirty="0" smtClean="0"/>
          </a:p>
          <a:p>
            <a:r>
              <a:rPr lang="tr-TR" dirty="0" smtClean="0"/>
              <a:t> </a:t>
            </a:r>
            <a:endParaRPr lang="tr-TR" sz="2400" dirty="0" smtClean="0"/>
          </a:p>
        </p:txBody>
      </p:sp>
      <p:sp>
        <p:nvSpPr>
          <p:cNvPr id="14" name="13 Dikdörtgen"/>
          <p:cNvSpPr/>
          <p:nvPr/>
        </p:nvSpPr>
        <p:spPr>
          <a:xfrm>
            <a:off x="773723" y="1758462"/>
            <a:ext cx="7690339" cy="3785652"/>
          </a:xfrm>
          <a:prstGeom prst="rect">
            <a:avLst/>
          </a:prstGeom>
        </p:spPr>
        <p:txBody>
          <a:bodyPr wrap="square">
            <a:spAutoFit/>
          </a:bodyPr>
          <a:lstStyle/>
          <a:p>
            <a:pPr algn="just">
              <a:buFont typeface="Arial" pitchFamily="34" charset="0"/>
              <a:buChar char="•"/>
            </a:pPr>
            <a:r>
              <a:rPr lang="tr-TR" dirty="0" smtClean="0"/>
              <a:t>  </a:t>
            </a:r>
            <a:r>
              <a:rPr lang="tr-TR" sz="2000" dirty="0" smtClean="0"/>
              <a:t>Sınava yönelik öğrencilerden herhangi bir başvuru talebi istenmeyecek olup 3-12. sınıf düzeyindeki tüm yabancı öğrencilerin sınava girmesi sağlanacaktır. </a:t>
            </a:r>
          </a:p>
          <a:p>
            <a:pPr algn="just">
              <a:buFont typeface="Arial" pitchFamily="34" charset="0"/>
              <a:buChar char="•"/>
            </a:pPr>
            <a:endParaRPr lang="tr-TR" sz="2000" dirty="0" smtClean="0"/>
          </a:p>
          <a:p>
            <a:pPr algn="just">
              <a:buFont typeface="Arial" pitchFamily="34" charset="0"/>
              <a:buChar char="•"/>
            </a:pPr>
            <a:r>
              <a:rPr lang="tr-TR" sz="2000" dirty="0" smtClean="0"/>
              <a:t> Sınava girecek öğrenciler için sınav giriş belgesi oluşturulmayacaktır ve öğrencilerin sınava girişlerinde yanlarında herhangi bir kimlik belgesini bulundurmaları yeterli olacaktır.  Ancak sınav tarihi itibarıyla herhangi bir kimlik belgesi alamamış öğrenciler, okul yönetiminin onayıyla sınava alınabilirler. Bu öğrenciler kimlik numarası yerine YÖBİS ID numarasını girecektir. YÖBİS </a:t>
            </a:r>
            <a:r>
              <a:rPr lang="tr-TR" sz="2000" dirty="0" err="1" smtClean="0"/>
              <a:t>ID’de</a:t>
            </a:r>
            <a:r>
              <a:rPr lang="tr-TR" sz="2000" dirty="0" smtClean="0"/>
              <a:t> bulunan YÖBİS harflerinin yerine “0” (sıfır) kodlanacaktır </a:t>
            </a:r>
            <a:r>
              <a:rPr lang="tr-TR" sz="2000" b="1" dirty="0" smtClean="0">
                <a:solidFill>
                  <a:srgbClr val="FF0000"/>
                </a:solidFill>
              </a:rPr>
              <a:t>(Örneğin; YÖBİS123456 numaralı öğrenci Kimlik No’su bölümünü 00000123456 şeklinde kodlayacaktır.)</a:t>
            </a:r>
            <a:endParaRPr lang="tr-TR" sz="2400" b="1" u="sng" dirty="0" smtClean="0"/>
          </a:p>
        </p:txBody>
      </p:sp>
    </p:spTree>
    <p:extLst>
      <p:ext uri="{BB962C8B-B14F-4D97-AF65-F5344CB8AC3E}">
        <p14:creationId xmlns:p14="http://schemas.microsoft.com/office/powerpoint/2010/main" val="23223040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3"/>
          <p:cNvSpPr txBox="1">
            <a:spLocks noChangeArrowheads="1"/>
          </p:cNvSpPr>
          <p:nvPr/>
        </p:nvSpPr>
        <p:spPr bwMode="auto">
          <a:xfrm>
            <a:off x="808893" y="1828800"/>
            <a:ext cx="7643445" cy="453604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4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Char char="–"/>
              <a:defRPr sz="18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18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1800">
                <a:solidFill>
                  <a:schemeClr val="tx1"/>
                </a:solidFill>
                <a:effectLst>
                  <a:outerShdw blurRad="38100" dist="38100" dir="2700000" algn="tl">
                    <a:srgbClr val="000000"/>
                  </a:outerShdw>
                </a:effectLst>
                <a:latin typeface="+mn-lt"/>
              </a:defRPr>
            </a:lvl9pPr>
          </a:lstStyle>
          <a:p>
            <a:pPr eaLnBrk="1" hangingPunct="1">
              <a:lnSpc>
                <a:spcPct val="130000"/>
              </a:lnSpc>
              <a:buNone/>
              <a:defRPr/>
            </a:pPr>
            <a:r>
              <a:rPr lang="tr-TR" sz="1800" kern="0" dirty="0" smtClean="0">
                <a:solidFill>
                  <a:srgbClr val="FFFF00"/>
                </a:solidFill>
                <a:effectLst/>
              </a:rPr>
              <a:t>	</a:t>
            </a:r>
            <a:endParaRPr lang="tr-TR" sz="2000" b="1" kern="0" dirty="0">
              <a:effectLst/>
            </a:endParaRPr>
          </a:p>
        </p:txBody>
      </p:sp>
      <p:sp>
        <p:nvSpPr>
          <p:cNvPr id="11" name="Metin Kutusu 2"/>
          <p:cNvSpPr txBox="1">
            <a:spLocks noChangeArrowheads="1"/>
          </p:cNvSpPr>
          <p:nvPr/>
        </p:nvSpPr>
        <p:spPr bwMode="auto">
          <a:xfrm>
            <a:off x="2115527" y="329479"/>
            <a:ext cx="4982523" cy="729430"/>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gn="ctr">
              <a:lnSpc>
                <a:spcPct val="115000"/>
              </a:lnSpc>
              <a:spcAft>
                <a:spcPts val="1000"/>
              </a:spcAft>
            </a:pPr>
            <a:r>
              <a:rPr lang="tr-TR" dirty="0">
                <a:solidFill>
                  <a:srgbClr val="1F4E79"/>
                </a:solidFill>
                <a:effectLst/>
                <a:latin typeface="Calibri" panose="020F0502020204030204" pitchFamily="34" charset="0"/>
                <a:ea typeface="Calibri" panose="020F0502020204030204" pitchFamily="34" charset="0"/>
                <a:cs typeface="Times New Roman" panose="02020603050405020304" pitchFamily="18" charset="0"/>
              </a:rPr>
              <a:t>SURİYELİ ÇOCUKLARIN TÜRK EĞİTİM SİSTEMİNE ENTEGRASYONUNUN DESTEKLENMESİ PROJESİ</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Resim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968" y="158635"/>
            <a:ext cx="2022560" cy="1753486"/>
          </a:xfrm>
          <a:prstGeom prst="rect">
            <a:avLst/>
          </a:prstGeom>
        </p:spPr>
      </p:pic>
      <p:pic>
        <p:nvPicPr>
          <p:cNvPr id="10" name="Resim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81399" y="5997655"/>
            <a:ext cx="1952413" cy="976207"/>
          </a:xfrm>
          <a:prstGeom prst="rect">
            <a:avLst/>
          </a:prstGeom>
        </p:spPr>
      </p:pic>
      <p:pic>
        <p:nvPicPr>
          <p:cNvPr id="12" name="Resim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98049" y="0"/>
            <a:ext cx="1945951" cy="2244472"/>
          </a:xfrm>
          <a:prstGeom prst="rect">
            <a:avLst/>
          </a:prstGeom>
        </p:spPr>
      </p:pic>
      <p:sp>
        <p:nvSpPr>
          <p:cNvPr id="15" name="14 Dikdörtgen"/>
          <p:cNvSpPr/>
          <p:nvPr/>
        </p:nvSpPr>
        <p:spPr>
          <a:xfrm>
            <a:off x="656491" y="1720840"/>
            <a:ext cx="7737231" cy="646331"/>
          </a:xfrm>
          <a:prstGeom prst="rect">
            <a:avLst/>
          </a:prstGeom>
        </p:spPr>
        <p:txBody>
          <a:bodyPr wrap="square">
            <a:spAutoFit/>
          </a:bodyPr>
          <a:lstStyle/>
          <a:p>
            <a:endParaRPr lang="tr-TR" dirty="0" smtClean="0"/>
          </a:p>
          <a:p>
            <a:r>
              <a:rPr lang="tr-TR" dirty="0" smtClean="0"/>
              <a:t> </a:t>
            </a:r>
            <a:endParaRPr lang="tr-TR" sz="2400" dirty="0" smtClean="0"/>
          </a:p>
        </p:txBody>
      </p:sp>
      <p:sp>
        <p:nvSpPr>
          <p:cNvPr id="14" name="13 Dikdörtgen"/>
          <p:cNvSpPr/>
          <p:nvPr/>
        </p:nvSpPr>
        <p:spPr>
          <a:xfrm>
            <a:off x="773723" y="1758462"/>
            <a:ext cx="7690339" cy="4431983"/>
          </a:xfrm>
          <a:prstGeom prst="rect">
            <a:avLst/>
          </a:prstGeom>
        </p:spPr>
        <p:txBody>
          <a:bodyPr wrap="square">
            <a:spAutoFit/>
          </a:bodyPr>
          <a:lstStyle/>
          <a:p>
            <a:r>
              <a:rPr lang="tr-TR" dirty="0" smtClean="0"/>
              <a:t> </a:t>
            </a:r>
          </a:p>
          <a:p>
            <a:pPr algn="just">
              <a:buFont typeface="Arial" pitchFamily="34" charset="0"/>
              <a:buChar char="•"/>
            </a:pPr>
            <a:r>
              <a:rPr lang="tr-TR" sz="2400" dirty="0" smtClean="0"/>
              <a:t> Her bir sınav güvenlik poşetinin içinde </a:t>
            </a:r>
          </a:p>
          <a:p>
            <a:pPr algn="just">
              <a:buFont typeface="Arial" pitchFamily="34" charset="0"/>
              <a:buChar char="•"/>
            </a:pPr>
            <a:r>
              <a:rPr lang="tr-TR" sz="2400" b="1" dirty="0">
                <a:solidFill>
                  <a:srgbClr val="FF0000"/>
                </a:solidFill>
              </a:rPr>
              <a:t> </a:t>
            </a:r>
            <a:r>
              <a:rPr lang="tr-TR" sz="2400" b="1" dirty="0" smtClean="0">
                <a:solidFill>
                  <a:srgbClr val="FF0000"/>
                </a:solidFill>
              </a:rPr>
              <a:t>Bir adet geri gönderim poşeti,</a:t>
            </a:r>
            <a:r>
              <a:rPr lang="tr-TR" sz="2400" dirty="0" smtClean="0"/>
              <a:t> </a:t>
            </a:r>
          </a:p>
          <a:p>
            <a:pPr algn="just">
              <a:buFont typeface="Arial" pitchFamily="34" charset="0"/>
              <a:buChar char="•"/>
            </a:pPr>
            <a:r>
              <a:rPr lang="tr-TR" sz="2400" b="1" dirty="0">
                <a:solidFill>
                  <a:srgbClr val="7030A0"/>
                </a:solidFill>
              </a:rPr>
              <a:t> B</a:t>
            </a:r>
            <a:r>
              <a:rPr lang="tr-TR" sz="2400" b="1" dirty="0" smtClean="0">
                <a:solidFill>
                  <a:srgbClr val="7030A0"/>
                </a:solidFill>
              </a:rPr>
              <a:t>ir adet salon yoklama çizelgesi,</a:t>
            </a:r>
            <a:r>
              <a:rPr lang="tr-TR" sz="2400" dirty="0" smtClean="0"/>
              <a:t> </a:t>
            </a:r>
          </a:p>
          <a:p>
            <a:pPr algn="just">
              <a:buFont typeface="Arial" pitchFamily="34" charset="0"/>
              <a:buChar char="•"/>
            </a:pPr>
            <a:r>
              <a:rPr lang="tr-TR" sz="2400" b="1" dirty="0">
                <a:solidFill>
                  <a:srgbClr val="008000"/>
                </a:solidFill>
              </a:rPr>
              <a:t> </a:t>
            </a:r>
            <a:r>
              <a:rPr lang="tr-TR" sz="2400" b="1" dirty="0" smtClean="0">
                <a:solidFill>
                  <a:srgbClr val="008000"/>
                </a:solidFill>
              </a:rPr>
              <a:t>10 adet cevap kâğıdı </a:t>
            </a:r>
            <a:r>
              <a:rPr lang="tr-TR" sz="2400" dirty="0" smtClean="0"/>
              <a:t>ve </a:t>
            </a:r>
          </a:p>
          <a:p>
            <a:pPr algn="just">
              <a:buFont typeface="Arial" pitchFamily="34" charset="0"/>
              <a:buChar char="•"/>
            </a:pPr>
            <a:r>
              <a:rPr lang="tr-TR" sz="2400" b="1" dirty="0"/>
              <a:t> </a:t>
            </a:r>
            <a:r>
              <a:rPr lang="tr-TR" sz="2400" b="1" dirty="0" smtClean="0"/>
              <a:t>10 adet soru kitapçığı</a:t>
            </a:r>
            <a:r>
              <a:rPr lang="tr-TR" sz="2400" dirty="0" smtClean="0"/>
              <a:t> yer almaktadır. </a:t>
            </a:r>
          </a:p>
          <a:p>
            <a:pPr algn="just"/>
            <a:r>
              <a:rPr lang="tr-TR" sz="2400" dirty="0" smtClean="0"/>
              <a:t>Sınav sonunda;</a:t>
            </a:r>
            <a:endParaRPr lang="tr-TR" sz="2400" dirty="0"/>
          </a:p>
          <a:p>
            <a:pPr marL="342900" indent="-342900" algn="just">
              <a:buFont typeface="Arial" panose="020B0604020202020204" pitchFamily="34" charset="0"/>
              <a:buChar char="•"/>
            </a:pPr>
            <a:r>
              <a:rPr lang="tr-TR" sz="2400" b="1" dirty="0" smtClean="0">
                <a:solidFill>
                  <a:srgbClr val="7030A0"/>
                </a:solidFill>
              </a:rPr>
              <a:t>Salon yoklama çizelgesi</a:t>
            </a:r>
            <a:r>
              <a:rPr lang="tr-TR" sz="2400" b="1" dirty="0" smtClean="0">
                <a:solidFill>
                  <a:srgbClr val="002060"/>
                </a:solidFill>
              </a:rPr>
              <a:t> </a:t>
            </a:r>
            <a:r>
              <a:rPr lang="tr-TR" sz="2400" dirty="0" smtClean="0"/>
              <a:t>ve </a:t>
            </a:r>
          </a:p>
          <a:p>
            <a:pPr marL="342900" indent="-342900" algn="just">
              <a:buFont typeface="Arial" panose="020B0604020202020204" pitchFamily="34" charset="0"/>
              <a:buChar char="•"/>
            </a:pPr>
            <a:r>
              <a:rPr lang="tr-TR" sz="2400" b="1" dirty="0" smtClean="0">
                <a:solidFill>
                  <a:srgbClr val="008000"/>
                </a:solidFill>
              </a:rPr>
              <a:t>Cevap kâğıtları </a:t>
            </a:r>
            <a:r>
              <a:rPr lang="tr-TR" sz="2400" dirty="0" smtClean="0"/>
              <a:t>sınav bitiminde geri gönderim poşetine konulacaktır. </a:t>
            </a:r>
          </a:p>
          <a:p>
            <a:pPr algn="just"/>
            <a:r>
              <a:rPr lang="tr-TR" sz="2400" dirty="0" smtClean="0"/>
              <a:t>Aynı salonda sınava giren öğrenciler cevap kâğıtları tek bir geri gönderim poşetine konulacaktır .</a:t>
            </a:r>
            <a:endParaRPr lang="tr-TR" sz="2400" b="1" u="sng" dirty="0" smtClean="0"/>
          </a:p>
        </p:txBody>
      </p:sp>
    </p:spTree>
    <p:extLst>
      <p:ext uri="{BB962C8B-B14F-4D97-AF65-F5344CB8AC3E}">
        <p14:creationId xmlns:p14="http://schemas.microsoft.com/office/powerpoint/2010/main" val="23223040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3669</TotalTime>
  <Words>2141</Words>
  <Application>Microsoft Office PowerPoint</Application>
  <PresentationFormat>Ekran Gösterisi (4:3)</PresentationFormat>
  <Paragraphs>307</Paragraphs>
  <Slides>31</Slides>
  <Notes>0</Notes>
  <HiddenSlides>0</HiddenSlides>
  <MMClips>0</MMClips>
  <ScaleCrop>false</ScaleCrop>
  <HeadingPairs>
    <vt:vector size="4" baseType="variant">
      <vt:variant>
        <vt:lpstr>Tema</vt:lpstr>
      </vt:variant>
      <vt:variant>
        <vt:i4>1</vt:i4>
      </vt:variant>
      <vt:variant>
        <vt:lpstr>Slayt Başlıkları</vt:lpstr>
      </vt:variant>
      <vt:variant>
        <vt:i4>31</vt:i4>
      </vt:variant>
    </vt:vector>
  </HeadingPairs>
  <TitlesOfParts>
    <vt:vector size="32" baseType="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Silentall Unattended Installer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ronaldinho424</dc:creator>
  <cp:lastModifiedBy>Siddik SIRIKCI</cp:lastModifiedBy>
  <cp:revision>406</cp:revision>
  <cp:lastPrinted>2019-01-04T08:54:12Z</cp:lastPrinted>
  <dcterms:created xsi:type="dcterms:W3CDTF">2017-05-15T06:36:44Z</dcterms:created>
  <dcterms:modified xsi:type="dcterms:W3CDTF">2019-04-29T06:08:04Z</dcterms:modified>
</cp:coreProperties>
</file>