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 id="2147483756" r:id="rId3"/>
    <p:sldMasterId id="2147483768" r:id="rId4"/>
    <p:sldMasterId id="2147483780" r:id="rId5"/>
    <p:sldMasterId id="2147483792" r:id="rId6"/>
    <p:sldMasterId id="2147483804" r:id="rId7"/>
    <p:sldMasterId id="2147483816" r:id="rId8"/>
    <p:sldMasterId id="2147483828" r:id="rId9"/>
    <p:sldMasterId id="2147483876" r:id="rId10"/>
    <p:sldMasterId id="2147483888" r:id="rId11"/>
  </p:sldMasterIdLst>
  <p:sldIdLst>
    <p:sldId id="305" r:id="rId12"/>
    <p:sldId id="334" r:id="rId13"/>
    <p:sldId id="306" r:id="rId14"/>
    <p:sldId id="307" r:id="rId15"/>
    <p:sldId id="335" r:id="rId16"/>
    <p:sldId id="336" r:id="rId17"/>
    <p:sldId id="337" r:id="rId18"/>
    <p:sldId id="338" r:id="rId19"/>
    <p:sldId id="308" r:id="rId20"/>
    <p:sldId id="309" r:id="rId21"/>
    <p:sldId id="310" r:id="rId22"/>
    <p:sldId id="342" r:id="rId23"/>
    <p:sldId id="313" r:id="rId24"/>
    <p:sldId id="314" r:id="rId25"/>
    <p:sldId id="315" r:id="rId26"/>
    <p:sldId id="316" r:id="rId27"/>
    <p:sldId id="317" r:id="rId28"/>
    <p:sldId id="319" r:id="rId29"/>
    <p:sldId id="321" r:id="rId30"/>
    <p:sldId id="322" r:id="rId31"/>
    <p:sldId id="323" r:id="rId32"/>
    <p:sldId id="324" r:id="rId33"/>
    <p:sldId id="325" r:id="rId34"/>
    <p:sldId id="326" r:id="rId35"/>
    <p:sldId id="327" r:id="rId36"/>
    <p:sldId id="298" r:id="rId37"/>
    <p:sldId id="258" r:id="rId38"/>
    <p:sldId id="331" r:id="rId39"/>
    <p:sldId id="265" r:id="rId40"/>
    <p:sldId id="264" r:id="rId41"/>
    <p:sldId id="263" r:id="rId42"/>
    <p:sldId id="339" r:id="rId43"/>
    <p:sldId id="303" r:id="rId44"/>
    <p:sldId id="260" r:id="rId45"/>
    <p:sldId id="293" r:id="rId46"/>
    <p:sldId id="294" r:id="rId47"/>
    <p:sldId id="295" r:id="rId48"/>
    <p:sldId id="296" r:id="rId49"/>
    <p:sldId id="297" r:id="rId50"/>
    <p:sldId id="278" r:id="rId51"/>
    <p:sldId id="259" r:id="rId52"/>
    <p:sldId id="276" r:id="rId53"/>
    <p:sldId id="275" r:id="rId54"/>
    <p:sldId id="274" r:id="rId55"/>
    <p:sldId id="332" r:id="rId56"/>
    <p:sldId id="271" r:id="rId57"/>
    <p:sldId id="328" r:id="rId58"/>
    <p:sldId id="287" r:id="rId59"/>
    <p:sldId id="281" r:id="rId60"/>
    <p:sldId id="286" r:id="rId61"/>
    <p:sldId id="288" r:id="rId62"/>
    <p:sldId id="290" r:id="rId63"/>
    <p:sldId id="299" r:id="rId64"/>
    <p:sldId id="300" r:id="rId65"/>
    <p:sldId id="330" r:id="rId66"/>
    <p:sldId id="340" r:id="rId67"/>
    <p:sldId id="329" r:id="rId68"/>
    <p:sldId id="341" r:id="rId69"/>
    <p:sldId id="333"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B44FF031-6418-471C-9E06-E2F388125FEB}">
          <p14:sldIdLst>
            <p14:sldId id="305"/>
            <p14:sldId id="334"/>
            <p14:sldId id="306"/>
            <p14:sldId id="307"/>
            <p14:sldId id="335"/>
            <p14:sldId id="336"/>
            <p14:sldId id="337"/>
            <p14:sldId id="338"/>
            <p14:sldId id="308"/>
            <p14:sldId id="309"/>
            <p14:sldId id="310"/>
            <p14:sldId id="342"/>
            <p14:sldId id="313"/>
            <p14:sldId id="314"/>
            <p14:sldId id="315"/>
            <p14:sldId id="316"/>
            <p14:sldId id="317"/>
            <p14:sldId id="319"/>
            <p14:sldId id="321"/>
            <p14:sldId id="322"/>
            <p14:sldId id="323"/>
            <p14:sldId id="324"/>
            <p14:sldId id="325"/>
            <p14:sldId id="326"/>
            <p14:sldId id="327"/>
            <p14:sldId id="298"/>
            <p14:sldId id="258"/>
            <p14:sldId id="331"/>
            <p14:sldId id="265"/>
            <p14:sldId id="264"/>
            <p14:sldId id="263"/>
            <p14:sldId id="339"/>
            <p14:sldId id="303"/>
            <p14:sldId id="260"/>
            <p14:sldId id="293"/>
            <p14:sldId id="294"/>
            <p14:sldId id="295"/>
            <p14:sldId id="296"/>
            <p14:sldId id="297"/>
            <p14:sldId id="278"/>
            <p14:sldId id="259"/>
            <p14:sldId id="276"/>
            <p14:sldId id="275"/>
            <p14:sldId id="274"/>
            <p14:sldId id="332"/>
            <p14:sldId id="271"/>
            <p14:sldId id="328"/>
            <p14:sldId id="287"/>
            <p14:sldId id="281"/>
            <p14:sldId id="286"/>
            <p14:sldId id="288"/>
            <p14:sldId id="290"/>
            <p14:sldId id="299"/>
            <p14:sldId id="300"/>
            <p14:sldId id="330"/>
            <p14:sldId id="340"/>
            <p14:sldId id="329"/>
            <p14:sldId id="341"/>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78" d="100"/>
          <a:sy n="78" d="100"/>
        </p:scale>
        <p:origin x="-1740" y="-28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8.9909061731637749E-2"/>
          <c:y val="0.21028646389717562"/>
          <c:w val="0.40054696503980236"/>
          <c:h val="0.76257979882577165"/>
        </c:manualLayout>
      </c:layout>
      <c:pieChart>
        <c:varyColors val="1"/>
        <c:ser>
          <c:idx val="1"/>
          <c:order val="1"/>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tr-T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F299B-A97C-4E88-8C3C-DC1E801F3578}" type="doc">
      <dgm:prSet loTypeId="urn:microsoft.com/office/officeart/2005/8/layout/arrow3" loCatId="relationship" qsTypeId="urn:microsoft.com/office/officeart/2005/8/quickstyle/simple1" qsCatId="simple" csTypeId="urn:microsoft.com/office/officeart/2005/8/colors/colorful1#1" csCatId="colorful" phldr="1"/>
      <dgm:spPr/>
      <dgm:t>
        <a:bodyPr/>
        <a:lstStyle/>
        <a:p>
          <a:endParaRPr lang="tr-TR"/>
        </a:p>
      </dgm:t>
    </dgm:pt>
    <dgm:pt modelId="{2CE34DF8-E502-4A25-B021-A46902454CEA}">
      <dgm:prSet phldrT="[Metin]"/>
      <dgm:spPr/>
      <dgm:t>
        <a:bodyPr/>
        <a:lstStyle/>
        <a:p>
          <a:r>
            <a:rPr lang="tr-TR" b="1" dirty="0" smtClean="0">
              <a:solidFill>
                <a:srgbClr val="FF0000"/>
              </a:solidFill>
            </a:rPr>
            <a:t>1. 2. ve 3. Sınıflar</a:t>
          </a:r>
          <a:endParaRPr lang="tr-TR" b="1" dirty="0">
            <a:solidFill>
              <a:srgbClr val="FF0000"/>
            </a:solidFill>
          </a:endParaRPr>
        </a:p>
      </dgm:t>
    </dgm:pt>
    <dgm:pt modelId="{2B876CF4-270A-4E09-85DA-9BA4797BE092}" type="parTrans" cxnId="{9B5712E8-F108-46C2-AB71-0990B9AF4EEC}">
      <dgm:prSet/>
      <dgm:spPr/>
      <dgm:t>
        <a:bodyPr/>
        <a:lstStyle/>
        <a:p>
          <a:endParaRPr lang="tr-TR"/>
        </a:p>
      </dgm:t>
    </dgm:pt>
    <dgm:pt modelId="{C47BF976-C35B-4E06-A388-C81A7BC0B769}" type="sibTrans" cxnId="{9B5712E8-F108-46C2-AB71-0990B9AF4EEC}">
      <dgm:prSet/>
      <dgm:spPr/>
      <dgm:t>
        <a:bodyPr/>
        <a:lstStyle/>
        <a:p>
          <a:endParaRPr lang="tr-TR"/>
        </a:p>
      </dgm:t>
    </dgm:pt>
    <dgm:pt modelId="{6D8C37A0-4678-4F2C-AC29-EE9C6631950C}" type="pres">
      <dgm:prSet presAssocID="{0D8F299B-A97C-4E88-8C3C-DC1E801F3578}" presName="compositeShape" presStyleCnt="0">
        <dgm:presLayoutVars>
          <dgm:chMax val="2"/>
          <dgm:dir/>
          <dgm:resizeHandles val="exact"/>
        </dgm:presLayoutVars>
      </dgm:prSet>
      <dgm:spPr/>
      <dgm:t>
        <a:bodyPr/>
        <a:lstStyle/>
        <a:p>
          <a:endParaRPr lang="tr-TR"/>
        </a:p>
      </dgm:t>
    </dgm:pt>
    <dgm:pt modelId="{21E5F51C-5BBE-429B-A2B0-6BA12CD99518}" type="pres">
      <dgm:prSet presAssocID="{2CE34DF8-E502-4A25-B021-A46902454CEA}" presName="downArrow" presStyleLbl="node1" presStyleIdx="0" presStyleCnt="1" custLinFactNeighborX="-1304" custLinFactNeighborY="11607"/>
      <dgm:spPr/>
    </dgm:pt>
    <dgm:pt modelId="{EF69F8CA-722D-43ED-B2D1-56C13388689E}" type="pres">
      <dgm:prSet presAssocID="{2CE34DF8-E502-4A25-B021-A46902454CEA}" presName="downArrowText" presStyleLbl="revTx" presStyleIdx="0" presStyleCnt="1">
        <dgm:presLayoutVars>
          <dgm:bulletEnabled val="1"/>
        </dgm:presLayoutVars>
      </dgm:prSet>
      <dgm:spPr/>
      <dgm:t>
        <a:bodyPr/>
        <a:lstStyle/>
        <a:p>
          <a:endParaRPr lang="tr-TR"/>
        </a:p>
      </dgm:t>
    </dgm:pt>
  </dgm:ptLst>
  <dgm:cxnLst>
    <dgm:cxn modelId="{BACB684F-0729-4B28-B8F5-909BE0224ED7}" type="presOf" srcId="{0D8F299B-A97C-4E88-8C3C-DC1E801F3578}" destId="{6D8C37A0-4678-4F2C-AC29-EE9C6631950C}" srcOrd="0" destOrd="0" presId="urn:microsoft.com/office/officeart/2005/8/layout/arrow3"/>
    <dgm:cxn modelId="{9B5712E8-F108-46C2-AB71-0990B9AF4EEC}" srcId="{0D8F299B-A97C-4E88-8C3C-DC1E801F3578}" destId="{2CE34DF8-E502-4A25-B021-A46902454CEA}" srcOrd="0" destOrd="0" parTransId="{2B876CF4-270A-4E09-85DA-9BA4797BE092}" sibTransId="{C47BF976-C35B-4E06-A388-C81A7BC0B769}"/>
    <dgm:cxn modelId="{50F0BC9B-D89C-48E2-AD2E-BCA787303854}" type="presOf" srcId="{2CE34DF8-E502-4A25-B021-A46902454CEA}" destId="{EF69F8CA-722D-43ED-B2D1-56C13388689E}" srcOrd="0" destOrd="0" presId="urn:microsoft.com/office/officeart/2005/8/layout/arrow3"/>
    <dgm:cxn modelId="{762DEB13-23AE-4583-8BF3-8E7A9C16982E}" type="presParOf" srcId="{6D8C37A0-4678-4F2C-AC29-EE9C6631950C}" destId="{21E5F51C-5BBE-429B-A2B0-6BA12CD99518}" srcOrd="0" destOrd="0" presId="urn:microsoft.com/office/officeart/2005/8/layout/arrow3"/>
    <dgm:cxn modelId="{5FBADC78-00DA-42C1-87E5-4796B72E135F}" type="presParOf" srcId="{6D8C37A0-4678-4F2C-AC29-EE9C6631950C}" destId="{EF69F8CA-722D-43ED-B2D1-56C13388689E}" srcOrd="1"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70E43-3547-4443-BE64-AD3E6D959FC1}"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tr-TR"/>
        </a:p>
      </dgm:t>
    </dgm:pt>
    <dgm:pt modelId="{3AB87CBA-2B37-4E73-80CD-D340F8037350}">
      <dgm:prSet phldrT="[Metin]"/>
      <dgm:spPr/>
      <dgm:t>
        <a:bodyPr/>
        <a:lstStyle/>
        <a:p>
          <a:r>
            <a:rPr lang="tr-TR" dirty="0" smtClean="0"/>
            <a:t>1.Aşama</a:t>
          </a:r>
          <a:endParaRPr lang="tr-TR" dirty="0"/>
        </a:p>
      </dgm:t>
    </dgm:pt>
    <dgm:pt modelId="{09C38C3F-258C-432D-9C09-0E07BA4A84A2}" type="parTrans" cxnId="{E0D572B5-797B-42FC-B8FB-B85B7CE066DA}">
      <dgm:prSet/>
      <dgm:spPr/>
      <dgm:t>
        <a:bodyPr/>
        <a:lstStyle/>
        <a:p>
          <a:endParaRPr lang="tr-TR"/>
        </a:p>
      </dgm:t>
    </dgm:pt>
    <dgm:pt modelId="{FC107DC9-EA5E-4525-A2D5-E951C9931A3E}" type="sibTrans" cxnId="{E0D572B5-797B-42FC-B8FB-B85B7CE066DA}">
      <dgm:prSet/>
      <dgm:spPr/>
      <dgm:t>
        <a:bodyPr/>
        <a:lstStyle/>
        <a:p>
          <a:endParaRPr lang="tr-TR"/>
        </a:p>
      </dgm:t>
    </dgm:pt>
    <dgm:pt modelId="{EAA9F4AB-031D-4BE3-8FE0-40EEFE6C444F}">
      <dgm:prSet phldrT="[Metin]"/>
      <dgm:spPr/>
      <dgm:t>
        <a:bodyPr/>
        <a:lstStyle/>
        <a:p>
          <a:r>
            <a:rPr lang="tr-TR" dirty="0" smtClean="0"/>
            <a:t>Öğrencinin Aday Gösterilmesi</a:t>
          </a:r>
          <a:endParaRPr lang="tr-TR" dirty="0"/>
        </a:p>
      </dgm:t>
    </dgm:pt>
    <dgm:pt modelId="{944FD4EF-A720-485F-B4DB-C93B704221F1}" type="parTrans" cxnId="{F85B1AA9-F675-42C4-A3FE-185681AB2C63}">
      <dgm:prSet/>
      <dgm:spPr/>
      <dgm:t>
        <a:bodyPr/>
        <a:lstStyle/>
        <a:p>
          <a:endParaRPr lang="tr-TR"/>
        </a:p>
      </dgm:t>
    </dgm:pt>
    <dgm:pt modelId="{39BE83B8-8399-41E8-8DA7-AC4B90152B21}" type="sibTrans" cxnId="{F85B1AA9-F675-42C4-A3FE-185681AB2C63}">
      <dgm:prSet/>
      <dgm:spPr/>
      <dgm:t>
        <a:bodyPr/>
        <a:lstStyle/>
        <a:p>
          <a:endParaRPr lang="tr-TR"/>
        </a:p>
      </dgm:t>
    </dgm:pt>
    <dgm:pt modelId="{55A57591-97E0-4B3E-A453-79CF9C058BFC}">
      <dgm:prSet phldrT="[Metin]"/>
      <dgm:spPr/>
      <dgm:t>
        <a:bodyPr/>
        <a:lstStyle/>
        <a:p>
          <a:r>
            <a:rPr lang="tr-TR" dirty="0" smtClean="0"/>
            <a:t>2.Aşama</a:t>
          </a:r>
          <a:endParaRPr lang="tr-TR" dirty="0"/>
        </a:p>
      </dgm:t>
    </dgm:pt>
    <dgm:pt modelId="{7893BE59-8886-42C9-A4DA-6F9A5E960B75}" type="parTrans" cxnId="{EF1DB7B3-EB37-438A-BED5-023A7E453641}">
      <dgm:prSet/>
      <dgm:spPr/>
      <dgm:t>
        <a:bodyPr/>
        <a:lstStyle/>
        <a:p>
          <a:endParaRPr lang="tr-TR"/>
        </a:p>
      </dgm:t>
    </dgm:pt>
    <dgm:pt modelId="{E5192D6D-ED55-4301-A25A-7BAB9862CEF5}" type="sibTrans" cxnId="{EF1DB7B3-EB37-438A-BED5-023A7E453641}">
      <dgm:prSet/>
      <dgm:spPr/>
      <dgm:t>
        <a:bodyPr/>
        <a:lstStyle/>
        <a:p>
          <a:endParaRPr lang="tr-TR"/>
        </a:p>
      </dgm:t>
    </dgm:pt>
    <dgm:pt modelId="{AC1677C7-C53F-4D27-8563-389C16385B08}">
      <dgm:prSet phldrT="[Metin]"/>
      <dgm:spPr/>
      <dgm:t>
        <a:bodyPr/>
        <a:lstStyle/>
        <a:p>
          <a:r>
            <a:rPr lang="tr-TR" dirty="0" smtClean="0"/>
            <a:t>Öğrencinin Grup Tarama Testine Girmesi</a:t>
          </a:r>
          <a:endParaRPr lang="tr-TR" dirty="0"/>
        </a:p>
      </dgm:t>
    </dgm:pt>
    <dgm:pt modelId="{306DFD63-510D-43CE-B7F8-1E64F9F56A6A}" type="parTrans" cxnId="{B78E7DA6-29B6-47C1-BF68-677B05BED32B}">
      <dgm:prSet/>
      <dgm:spPr/>
      <dgm:t>
        <a:bodyPr/>
        <a:lstStyle/>
        <a:p>
          <a:endParaRPr lang="tr-TR"/>
        </a:p>
      </dgm:t>
    </dgm:pt>
    <dgm:pt modelId="{F80C6134-0336-4F10-B51D-1DF2AC24737A}" type="sibTrans" cxnId="{B78E7DA6-29B6-47C1-BF68-677B05BED32B}">
      <dgm:prSet/>
      <dgm:spPr/>
      <dgm:t>
        <a:bodyPr/>
        <a:lstStyle/>
        <a:p>
          <a:endParaRPr lang="tr-TR"/>
        </a:p>
      </dgm:t>
    </dgm:pt>
    <dgm:pt modelId="{FE2D22A9-54A4-47D1-8793-7ADA0337EC9E}">
      <dgm:prSet phldrT="[Metin]"/>
      <dgm:spPr/>
      <dgm:t>
        <a:bodyPr/>
        <a:lstStyle/>
        <a:p>
          <a:r>
            <a:rPr lang="tr-TR" dirty="0" smtClean="0"/>
            <a:t>3.Aşama</a:t>
          </a:r>
          <a:endParaRPr lang="tr-TR" dirty="0"/>
        </a:p>
      </dgm:t>
    </dgm:pt>
    <dgm:pt modelId="{6E0D8917-C8FC-4D8E-9C35-F736E6028A96}" type="parTrans" cxnId="{47213730-AAAB-4E1E-B779-698A0634A22E}">
      <dgm:prSet/>
      <dgm:spPr/>
      <dgm:t>
        <a:bodyPr/>
        <a:lstStyle/>
        <a:p>
          <a:endParaRPr lang="tr-TR"/>
        </a:p>
      </dgm:t>
    </dgm:pt>
    <dgm:pt modelId="{2FF59232-D080-4E84-8B68-573445E0912A}" type="sibTrans" cxnId="{47213730-AAAB-4E1E-B779-698A0634A22E}">
      <dgm:prSet/>
      <dgm:spPr/>
      <dgm:t>
        <a:bodyPr/>
        <a:lstStyle/>
        <a:p>
          <a:endParaRPr lang="tr-TR"/>
        </a:p>
      </dgm:t>
    </dgm:pt>
    <dgm:pt modelId="{E48B0A7A-0067-456C-B974-AC16C4A543E2}">
      <dgm:prSet phldrT="[Metin]"/>
      <dgm:spPr/>
      <dgm:t>
        <a:bodyPr/>
        <a:lstStyle/>
        <a:p>
          <a:r>
            <a:rPr lang="tr-TR" dirty="0" smtClean="0"/>
            <a:t>Grup Tarama Testi Sonuçlarına Göre Öğrencinin Bireysel Değerlendirmeye Alınması </a:t>
          </a:r>
          <a:endParaRPr lang="tr-TR" dirty="0"/>
        </a:p>
      </dgm:t>
    </dgm:pt>
    <dgm:pt modelId="{13E4CBB8-17BB-4526-9132-DC7DA6671FD8}" type="parTrans" cxnId="{30EEF488-4EA3-43F3-B142-1ABD28511E46}">
      <dgm:prSet/>
      <dgm:spPr/>
      <dgm:t>
        <a:bodyPr/>
        <a:lstStyle/>
        <a:p>
          <a:endParaRPr lang="tr-TR"/>
        </a:p>
      </dgm:t>
    </dgm:pt>
    <dgm:pt modelId="{3F34CE84-6070-4DEC-A46D-C28B7975E20F}" type="sibTrans" cxnId="{30EEF488-4EA3-43F3-B142-1ABD28511E46}">
      <dgm:prSet/>
      <dgm:spPr/>
      <dgm:t>
        <a:bodyPr/>
        <a:lstStyle/>
        <a:p>
          <a:endParaRPr lang="tr-TR"/>
        </a:p>
      </dgm:t>
    </dgm:pt>
    <dgm:pt modelId="{DBB8C0E9-AE7F-43FF-B213-AE66FF6AA68D}" type="pres">
      <dgm:prSet presAssocID="{21270E43-3547-4443-BE64-AD3E6D959FC1}" presName="linearFlow" presStyleCnt="0">
        <dgm:presLayoutVars>
          <dgm:dir/>
          <dgm:animLvl val="lvl"/>
          <dgm:resizeHandles val="exact"/>
        </dgm:presLayoutVars>
      </dgm:prSet>
      <dgm:spPr/>
      <dgm:t>
        <a:bodyPr/>
        <a:lstStyle/>
        <a:p>
          <a:endParaRPr lang="tr-TR"/>
        </a:p>
      </dgm:t>
    </dgm:pt>
    <dgm:pt modelId="{3DBC9375-A5F0-498C-9129-E84FA15057B2}" type="pres">
      <dgm:prSet presAssocID="{3AB87CBA-2B37-4E73-80CD-D340F8037350}" presName="composite" presStyleCnt="0"/>
      <dgm:spPr/>
    </dgm:pt>
    <dgm:pt modelId="{ADDCB271-C0FF-4D73-B3DC-7767E4B598F5}" type="pres">
      <dgm:prSet presAssocID="{3AB87CBA-2B37-4E73-80CD-D340F8037350}" presName="parentText" presStyleLbl="alignNode1" presStyleIdx="0" presStyleCnt="3">
        <dgm:presLayoutVars>
          <dgm:chMax val="1"/>
          <dgm:bulletEnabled val="1"/>
        </dgm:presLayoutVars>
      </dgm:prSet>
      <dgm:spPr/>
      <dgm:t>
        <a:bodyPr/>
        <a:lstStyle/>
        <a:p>
          <a:endParaRPr lang="tr-TR"/>
        </a:p>
      </dgm:t>
    </dgm:pt>
    <dgm:pt modelId="{428D7B68-766A-490F-AF84-BD2CBF5642D9}" type="pres">
      <dgm:prSet presAssocID="{3AB87CBA-2B37-4E73-80CD-D340F8037350}" presName="descendantText" presStyleLbl="alignAcc1" presStyleIdx="0" presStyleCnt="3">
        <dgm:presLayoutVars>
          <dgm:bulletEnabled val="1"/>
        </dgm:presLayoutVars>
      </dgm:prSet>
      <dgm:spPr/>
      <dgm:t>
        <a:bodyPr/>
        <a:lstStyle/>
        <a:p>
          <a:endParaRPr lang="tr-TR"/>
        </a:p>
      </dgm:t>
    </dgm:pt>
    <dgm:pt modelId="{6DD15B46-025F-48FF-BDCB-42D0A1420CD2}" type="pres">
      <dgm:prSet presAssocID="{FC107DC9-EA5E-4525-A2D5-E951C9931A3E}" presName="sp" presStyleCnt="0"/>
      <dgm:spPr/>
    </dgm:pt>
    <dgm:pt modelId="{972067F2-6957-40BD-9331-7A6C5F6F19E7}" type="pres">
      <dgm:prSet presAssocID="{55A57591-97E0-4B3E-A453-79CF9C058BFC}" presName="composite" presStyleCnt="0"/>
      <dgm:spPr/>
    </dgm:pt>
    <dgm:pt modelId="{95FB5B67-4DC6-48E8-A8FC-7A05E65879C9}" type="pres">
      <dgm:prSet presAssocID="{55A57591-97E0-4B3E-A453-79CF9C058BFC}" presName="parentText" presStyleLbl="alignNode1" presStyleIdx="1" presStyleCnt="3">
        <dgm:presLayoutVars>
          <dgm:chMax val="1"/>
          <dgm:bulletEnabled val="1"/>
        </dgm:presLayoutVars>
      </dgm:prSet>
      <dgm:spPr/>
      <dgm:t>
        <a:bodyPr/>
        <a:lstStyle/>
        <a:p>
          <a:endParaRPr lang="tr-TR"/>
        </a:p>
      </dgm:t>
    </dgm:pt>
    <dgm:pt modelId="{5E473600-A4F5-4C03-B98B-29161D8A1D81}" type="pres">
      <dgm:prSet presAssocID="{55A57591-97E0-4B3E-A453-79CF9C058BFC}" presName="descendantText" presStyleLbl="alignAcc1" presStyleIdx="1" presStyleCnt="3">
        <dgm:presLayoutVars>
          <dgm:bulletEnabled val="1"/>
        </dgm:presLayoutVars>
      </dgm:prSet>
      <dgm:spPr/>
      <dgm:t>
        <a:bodyPr/>
        <a:lstStyle/>
        <a:p>
          <a:endParaRPr lang="tr-TR"/>
        </a:p>
      </dgm:t>
    </dgm:pt>
    <dgm:pt modelId="{032FB561-AB6E-448C-80A6-F4C2A4C4CD1C}" type="pres">
      <dgm:prSet presAssocID="{E5192D6D-ED55-4301-A25A-7BAB9862CEF5}" presName="sp" presStyleCnt="0"/>
      <dgm:spPr/>
    </dgm:pt>
    <dgm:pt modelId="{0F1E3F95-1B52-4DFE-A115-248ED5CD37A5}" type="pres">
      <dgm:prSet presAssocID="{FE2D22A9-54A4-47D1-8793-7ADA0337EC9E}" presName="composite" presStyleCnt="0"/>
      <dgm:spPr/>
    </dgm:pt>
    <dgm:pt modelId="{0D6609EC-6EE4-419F-B142-C5BC8FAD0F5E}" type="pres">
      <dgm:prSet presAssocID="{FE2D22A9-54A4-47D1-8793-7ADA0337EC9E}" presName="parentText" presStyleLbl="alignNode1" presStyleIdx="2" presStyleCnt="3">
        <dgm:presLayoutVars>
          <dgm:chMax val="1"/>
          <dgm:bulletEnabled val="1"/>
        </dgm:presLayoutVars>
      </dgm:prSet>
      <dgm:spPr/>
      <dgm:t>
        <a:bodyPr/>
        <a:lstStyle/>
        <a:p>
          <a:endParaRPr lang="tr-TR"/>
        </a:p>
      </dgm:t>
    </dgm:pt>
    <dgm:pt modelId="{9C547464-75BB-48DA-A397-C7F03D184739}" type="pres">
      <dgm:prSet presAssocID="{FE2D22A9-54A4-47D1-8793-7ADA0337EC9E}" presName="descendantText" presStyleLbl="alignAcc1" presStyleIdx="2" presStyleCnt="3">
        <dgm:presLayoutVars>
          <dgm:bulletEnabled val="1"/>
        </dgm:presLayoutVars>
      </dgm:prSet>
      <dgm:spPr/>
      <dgm:t>
        <a:bodyPr/>
        <a:lstStyle/>
        <a:p>
          <a:endParaRPr lang="tr-TR"/>
        </a:p>
      </dgm:t>
    </dgm:pt>
  </dgm:ptLst>
  <dgm:cxnLst>
    <dgm:cxn modelId="{30EEF488-4EA3-43F3-B142-1ABD28511E46}" srcId="{FE2D22A9-54A4-47D1-8793-7ADA0337EC9E}" destId="{E48B0A7A-0067-456C-B974-AC16C4A543E2}" srcOrd="0" destOrd="0" parTransId="{13E4CBB8-17BB-4526-9132-DC7DA6671FD8}" sibTransId="{3F34CE84-6070-4DEC-A46D-C28B7975E20F}"/>
    <dgm:cxn modelId="{E0D572B5-797B-42FC-B8FB-B85B7CE066DA}" srcId="{21270E43-3547-4443-BE64-AD3E6D959FC1}" destId="{3AB87CBA-2B37-4E73-80CD-D340F8037350}" srcOrd="0" destOrd="0" parTransId="{09C38C3F-258C-432D-9C09-0E07BA4A84A2}" sibTransId="{FC107DC9-EA5E-4525-A2D5-E951C9931A3E}"/>
    <dgm:cxn modelId="{F85B1AA9-F675-42C4-A3FE-185681AB2C63}" srcId="{3AB87CBA-2B37-4E73-80CD-D340F8037350}" destId="{EAA9F4AB-031D-4BE3-8FE0-40EEFE6C444F}" srcOrd="0" destOrd="0" parTransId="{944FD4EF-A720-485F-B4DB-C93B704221F1}" sibTransId="{39BE83B8-8399-41E8-8DA7-AC4B90152B21}"/>
    <dgm:cxn modelId="{B6D3A14F-AEB6-4E8A-9CAC-AB01EC6C4892}" type="presOf" srcId="{3AB87CBA-2B37-4E73-80CD-D340F8037350}" destId="{ADDCB271-C0FF-4D73-B3DC-7767E4B598F5}" srcOrd="0" destOrd="0" presId="urn:microsoft.com/office/officeart/2005/8/layout/chevron2"/>
    <dgm:cxn modelId="{B78E7DA6-29B6-47C1-BF68-677B05BED32B}" srcId="{55A57591-97E0-4B3E-A453-79CF9C058BFC}" destId="{AC1677C7-C53F-4D27-8563-389C16385B08}" srcOrd="0" destOrd="0" parTransId="{306DFD63-510D-43CE-B7F8-1E64F9F56A6A}" sibTransId="{F80C6134-0336-4F10-B51D-1DF2AC24737A}"/>
    <dgm:cxn modelId="{F5024C32-F869-4769-8A6C-A672A57470EF}" type="presOf" srcId="{FE2D22A9-54A4-47D1-8793-7ADA0337EC9E}" destId="{0D6609EC-6EE4-419F-B142-C5BC8FAD0F5E}" srcOrd="0" destOrd="0" presId="urn:microsoft.com/office/officeart/2005/8/layout/chevron2"/>
    <dgm:cxn modelId="{59F4B46B-80E3-438F-9B15-A047964F3909}" type="presOf" srcId="{55A57591-97E0-4B3E-A453-79CF9C058BFC}" destId="{95FB5B67-4DC6-48E8-A8FC-7A05E65879C9}" srcOrd="0" destOrd="0" presId="urn:microsoft.com/office/officeart/2005/8/layout/chevron2"/>
    <dgm:cxn modelId="{47213730-AAAB-4E1E-B779-698A0634A22E}" srcId="{21270E43-3547-4443-BE64-AD3E6D959FC1}" destId="{FE2D22A9-54A4-47D1-8793-7ADA0337EC9E}" srcOrd="2" destOrd="0" parTransId="{6E0D8917-C8FC-4D8E-9C35-F736E6028A96}" sibTransId="{2FF59232-D080-4E84-8B68-573445E0912A}"/>
    <dgm:cxn modelId="{57E6FAA9-DBE0-4481-A80B-7EAE95520367}" type="presOf" srcId="{EAA9F4AB-031D-4BE3-8FE0-40EEFE6C444F}" destId="{428D7B68-766A-490F-AF84-BD2CBF5642D9}" srcOrd="0" destOrd="0" presId="urn:microsoft.com/office/officeart/2005/8/layout/chevron2"/>
    <dgm:cxn modelId="{FDF38BC6-6C49-4D5E-B013-3079362CB2F0}" type="presOf" srcId="{21270E43-3547-4443-BE64-AD3E6D959FC1}" destId="{DBB8C0E9-AE7F-43FF-B213-AE66FF6AA68D}" srcOrd="0" destOrd="0" presId="urn:microsoft.com/office/officeart/2005/8/layout/chevron2"/>
    <dgm:cxn modelId="{44D0068D-3263-4B8C-86E5-268B17575B8A}" type="presOf" srcId="{E48B0A7A-0067-456C-B974-AC16C4A543E2}" destId="{9C547464-75BB-48DA-A397-C7F03D184739}" srcOrd="0" destOrd="0" presId="urn:microsoft.com/office/officeart/2005/8/layout/chevron2"/>
    <dgm:cxn modelId="{C1988EDC-6171-42ED-AC8C-B40BB7CB3488}" type="presOf" srcId="{AC1677C7-C53F-4D27-8563-389C16385B08}" destId="{5E473600-A4F5-4C03-B98B-29161D8A1D81}" srcOrd="0" destOrd="0" presId="urn:microsoft.com/office/officeart/2005/8/layout/chevron2"/>
    <dgm:cxn modelId="{EF1DB7B3-EB37-438A-BED5-023A7E453641}" srcId="{21270E43-3547-4443-BE64-AD3E6D959FC1}" destId="{55A57591-97E0-4B3E-A453-79CF9C058BFC}" srcOrd="1" destOrd="0" parTransId="{7893BE59-8886-42C9-A4DA-6F9A5E960B75}" sibTransId="{E5192D6D-ED55-4301-A25A-7BAB9862CEF5}"/>
    <dgm:cxn modelId="{EA95F59B-EA82-4FF3-944F-8A99FCA67E88}" type="presParOf" srcId="{DBB8C0E9-AE7F-43FF-B213-AE66FF6AA68D}" destId="{3DBC9375-A5F0-498C-9129-E84FA15057B2}" srcOrd="0" destOrd="0" presId="urn:microsoft.com/office/officeart/2005/8/layout/chevron2"/>
    <dgm:cxn modelId="{4A04F4EC-9A8C-4859-928A-14F4EA9E4718}" type="presParOf" srcId="{3DBC9375-A5F0-498C-9129-E84FA15057B2}" destId="{ADDCB271-C0FF-4D73-B3DC-7767E4B598F5}" srcOrd="0" destOrd="0" presId="urn:microsoft.com/office/officeart/2005/8/layout/chevron2"/>
    <dgm:cxn modelId="{E225906F-9652-41B2-A16F-E6529D620BDD}" type="presParOf" srcId="{3DBC9375-A5F0-498C-9129-E84FA15057B2}" destId="{428D7B68-766A-490F-AF84-BD2CBF5642D9}" srcOrd="1" destOrd="0" presId="urn:microsoft.com/office/officeart/2005/8/layout/chevron2"/>
    <dgm:cxn modelId="{92008B53-5131-4967-817A-49650C38D2D2}" type="presParOf" srcId="{DBB8C0E9-AE7F-43FF-B213-AE66FF6AA68D}" destId="{6DD15B46-025F-48FF-BDCB-42D0A1420CD2}" srcOrd="1" destOrd="0" presId="urn:microsoft.com/office/officeart/2005/8/layout/chevron2"/>
    <dgm:cxn modelId="{4776FAA3-E2F7-4C92-BC1B-C2138266EE56}" type="presParOf" srcId="{DBB8C0E9-AE7F-43FF-B213-AE66FF6AA68D}" destId="{972067F2-6957-40BD-9331-7A6C5F6F19E7}" srcOrd="2" destOrd="0" presId="urn:microsoft.com/office/officeart/2005/8/layout/chevron2"/>
    <dgm:cxn modelId="{6CEC9A7E-282D-4F9D-A874-77D2D5211097}" type="presParOf" srcId="{972067F2-6957-40BD-9331-7A6C5F6F19E7}" destId="{95FB5B67-4DC6-48E8-A8FC-7A05E65879C9}" srcOrd="0" destOrd="0" presId="urn:microsoft.com/office/officeart/2005/8/layout/chevron2"/>
    <dgm:cxn modelId="{229CF4CF-1285-483C-A893-822BFB5EEAE0}" type="presParOf" srcId="{972067F2-6957-40BD-9331-7A6C5F6F19E7}" destId="{5E473600-A4F5-4C03-B98B-29161D8A1D81}" srcOrd="1" destOrd="0" presId="urn:microsoft.com/office/officeart/2005/8/layout/chevron2"/>
    <dgm:cxn modelId="{56D297F0-BF06-40A2-B73D-13D15B9981FD}" type="presParOf" srcId="{DBB8C0E9-AE7F-43FF-B213-AE66FF6AA68D}" destId="{032FB561-AB6E-448C-80A6-F4C2A4C4CD1C}" srcOrd="3" destOrd="0" presId="urn:microsoft.com/office/officeart/2005/8/layout/chevron2"/>
    <dgm:cxn modelId="{AFB7731B-B563-48C8-A6F7-BEF9541D4BE7}" type="presParOf" srcId="{DBB8C0E9-AE7F-43FF-B213-AE66FF6AA68D}" destId="{0F1E3F95-1B52-4DFE-A115-248ED5CD37A5}" srcOrd="4" destOrd="0" presId="urn:microsoft.com/office/officeart/2005/8/layout/chevron2"/>
    <dgm:cxn modelId="{1596887B-D9B5-4A61-A90D-005A9C753A09}" type="presParOf" srcId="{0F1E3F95-1B52-4DFE-A115-248ED5CD37A5}" destId="{0D6609EC-6EE4-419F-B142-C5BC8FAD0F5E}" srcOrd="0" destOrd="0" presId="urn:microsoft.com/office/officeart/2005/8/layout/chevron2"/>
    <dgm:cxn modelId="{70010108-CDBA-4CAC-81E7-E45F15B7F290}" type="presParOf" srcId="{0F1E3F95-1B52-4DFE-A115-248ED5CD37A5}" destId="{9C547464-75BB-48DA-A397-C7F03D1847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5F51C-5BBE-429B-A2B0-6BA12CD99518}">
      <dsp:nvSpPr>
        <dsp:cNvPr id="0" name=""/>
        <dsp:cNvSpPr/>
      </dsp:nvSpPr>
      <dsp:spPr>
        <a:xfrm>
          <a:off x="288043" y="360037"/>
          <a:ext cx="3312368" cy="2016224"/>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9F8CA-722D-43ED-B2D1-56C13388689E}">
      <dsp:nvSpPr>
        <dsp:cNvPr id="0" name=""/>
        <dsp:cNvSpPr/>
      </dsp:nvSpPr>
      <dsp:spPr>
        <a:xfrm>
          <a:off x="4140460" y="0"/>
          <a:ext cx="4140460" cy="252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tr-TR" sz="5900" b="1" kern="1200" dirty="0" smtClean="0">
              <a:solidFill>
                <a:srgbClr val="FF0000"/>
              </a:solidFill>
            </a:rPr>
            <a:t>1. 2. ve 3. Sınıflar</a:t>
          </a:r>
          <a:endParaRPr lang="tr-TR" sz="5900" b="1" kern="1200" dirty="0">
            <a:solidFill>
              <a:srgbClr val="FF0000"/>
            </a:solidFill>
          </a:endParaRPr>
        </a:p>
      </dsp:txBody>
      <dsp:txXfrm>
        <a:off x="4140460" y="0"/>
        <a:ext cx="4140460" cy="2520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CB271-C0FF-4D73-B3DC-7767E4B598F5}">
      <dsp:nvSpPr>
        <dsp:cNvPr id="0" name=""/>
        <dsp:cNvSpPr/>
      </dsp:nvSpPr>
      <dsp:spPr>
        <a:xfrm rot="5400000">
          <a:off x="-289148" y="289167"/>
          <a:ext cx="1927655" cy="134935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1.Aşama</a:t>
          </a:r>
          <a:endParaRPr lang="tr-TR" sz="2900" kern="1200" dirty="0"/>
        </a:p>
      </dsp:txBody>
      <dsp:txXfrm rot="-5400000">
        <a:off x="1" y="674697"/>
        <a:ext cx="1349358" cy="578297"/>
      </dsp:txXfrm>
    </dsp:sp>
    <dsp:sp modelId="{428D7B68-766A-490F-AF84-BD2CBF5642D9}">
      <dsp:nvSpPr>
        <dsp:cNvPr id="0" name=""/>
        <dsp:cNvSpPr/>
      </dsp:nvSpPr>
      <dsp:spPr>
        <a:xfrm rot="5400000">
          <a:off x="3648591" y="-2299213"/>
          <a:ext cx="1252976" cy="585144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Öğrencinin Aday Gösterilmesi</a:t>
          </a:r>
          <a:endParaRPr lang="tr-TR" sz="2600" kern="1200" dirty="0"/>
        </a:p>
      </dsp:txBody>
      <dsp:txXfrm rot="-5400000">
        <a:off x="1349359" y="61184"/>
        <a:ext cx="5790276" cy="1130646"/>
      </dsp:txXfrm>
    </dsp:sp>
    <dsp:sp modelId="{95FB5B67-4DC6-48E8-A8FC-7A05E65879C9}">
      <dsp:nvSpPr>
        <dsp:cNvPr id="0" name=""/>
        <dsp:cNvSpPr/>
      </dsp:nvSpPr>
      <dsp:spPr>
        <a:xfrm rot="5400000">
          <a:off x="-289148" y="2025620"/>
          <a:ext cx="1927655" cy="1349358"/>
        </a:xfrm>
        <a:prstGeom prst="chevron">
          <a:avLst/>
        </a:prstGeom>
        <a:solidFill>
          <a:schemeClr val="accent4">
            <a:hueOff val="-3518287"/>
            <a:satOff val="21119"/>
            <a:lumOff val="-1863"/>
            <a:alphaOff val="0"/>
          </a:schemeClr>
        </a:solidFill>
        <a:ln w="25400"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2.Aşama</a:t>
          </a:r>
          <a:endParaRPr lang="tr-TR" sz="2900" kern="1200" dirty="0"/>
        </a:p>
      </dsp:txBody>
      <dsp:txXfrm rot="-5400000">
        <a:off x="1" y="2411150"/>
        <a:ext cx="1349358" cy="578297"/>
      </dsp:txXfrm>
    </dsp:sp>
    <dsp:sp modelId="{5E473600-A4F5-4C03-B98B-29161D8A1D81}">
      <dsp:nvSpPr>
        <dsp:cNvPr id="0" name=""/>
        <dsp:cNvSpPr/>
      </dsp:nvSpPr>
      <dsp:spPr>
        <a:xfrm rot="5400000">
          <a:off x="3648591" y="-562760"/>
          <a:ext cx="1252976" cy="5851441"/>
        </a:xfrm>
        <a:prstGeom prst="round2SameRect">
          <a:avLst/>
        </a:prstGeom>
        <a:solidFill>
          <a:schemeClr val="lt1">
            <a:alpha val="90000"/>
            <a:hueOff val="0"/>
            <a:satOff val="0"/>
            <a:lumOff val="0"/>
            <a:alphaOff val="0"/>
          </a:schemeClr>
        </a:solidFill>
        <a:ln w="25400"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Öğrencinin Grup Tarama Testine Girmesi</a:t>
          </a:r>
          <a:endParaRPr lang="tr-TR" sz="2600" kern="1200" dirty="0"/>
        </a:p>
      </dsp:txBody>
      <dsp:txXfrm rot="-5400000">
        <a:off x="1349359" y="1797637"/>
        <a:ext cx="5790276" cy="1130646"/>
      </dsp:txXfrm>
    </dsp:sp>
    <dsp:sp modelId="{0D6609EC-6EE4-419F-B142-C5BC8FAD0F5E}">
      <dsp:nvSpPr>
        <dsp:cNvPr id="0" name=""/>
        <dsp:cNvSpPr/>
      </dsp:nvSpPr>
      <dsp:spPr>
        <a:xfrm rot="5400000">
          <a:off x="-289148" y="3762073"/>
          <a:ext cx="1927655" cy="1349358"/>
        </a:xfrm>
        <a:prstGeom prst="chevron">
          <a:avLst/>
        </a:prstGeom>
        <a:solidFill>
          <a:schemeClr val="accent4">
            <a:hueOff val="-7036575"/>
            <a:satOff val="42238"/>
            <a:lumOff val="-3725"/>
            <a:alphaOff val="0"/>
          </a:schemeClr>
        </a:solidFill>
        <a:ln w="25400"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3.Aşama</a:t>
          </a:r>
          <a:endParaRPr lang="tr-TR" sz="2900" kern="1200" dirty="0"/>
        </a:p>
      </dsp:txBody>
      <dsp:txXfrm rot="-5400000">
        <a:off x="1" y="4147603"/>
        <a:ext cx="1349358" cy="578297"/>
      </dsp:txXfrm>
    </dsp:sp>
    <dsp:sp modelId="{9C547464-75BB-48DA-A397-C7F03D184739}">
      <dsp:nvSpPr>
        <dsp:cNvPr id="0" name=""/>
        <dsp:cNvSpPr/>
      </dsp:nvSpPr>
      <dsp:spPr>
        <a:xfrm rot="5400000">
          <a:off x="3648591" y="1173693"/>
          <a:ext cx="1252976" cy="5851441"/>
        </a:xfrm>
        <a:prstGeom prst="round2SameRect">
          <a:avLst/>
        </a:prstGeom>
        <a:solidFill>
          <a:schemeClr val="lt1">
            <a:alpha val="90000"/>
            <a:hueOff val="0"/>
            <a:satOff val="0"/>
            <a:lumOff val="0"/>
            <a:alphaOff val="0"/>
          </a:schemeClr>
        </a:solidFill>
        <a:ln w="25400"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Grup Tarama Testi Sonuçlarına Göre Öğrencinin Bireysel Değerlendirmeye Alınması </a:t>
          </a:r>
          <a:endParaRPr lang="tr-TR" sz="2600" kern="1200" dirty="0"/>
        </a:p>
      </dsp:txBody>
      <dsp:txXfrm rot="-5400000">
        <a:off x="1349359" y="3534091"/>
        <a:ext cx="5790276" cy="113064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0.17308</cdr:y>
    </cdr:to>
    <cdr:sp macro="" textlink="">
      <cdr:nvSpPr>
        <cdr:cNvPr id="2" name="Metin kutusu 1"/>
        <cdr:cNvSpPr txBox="1"/>
      </cdr:nvSpPr>
      <cdr:spPr>
        <a:xfrm xmlns:a="http://schemas.openxmlformats.org/drawingml/2006/main">
          <a:off x="792088" y="288032"/>
          <a:ext cx="568863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smtClean="0">
              <a:solidFill>
                <a:schemeClr val="bg1"/>
              </a:solidFill>
            </a:rPr>
            <a:t>TOPLUMU OLUŞTURAN BİREYLER</a:t>
          </a:r>
          <a:endParaRPr lang="tr-TR" sz="1600" b="1" dirty="0">
            <a:solidFill>
              <a:schemeClr val="bg1"/>
            </a:solidFill>
          </a:endParaRPr>
        </a:p>
      </cdr:txBody>
    </cdr:sp>
  </cdr:relSizeAnchor>
  <cdr:relSizeAnchor xmlns:cdr="http://schemas.openxmlformats.org/drawingml/2006/chartDrawing">
    <cdr:from>
      <cdr:x>0.64646</cdr:x>
      <cdr:y>0.3</cdr:y>
    </cdr:from>
    <cdr:to>
      <cdr:x>0.81818</cdr:x>
      <cdr:y>0.36667</cdr:y>
    </cdr:to>
    <cdr:sp macro="" textlink="">
      <cdr:nvSpPr>
        <cdr:cNvPr id="3" name="Metin kutusu 2"/>
        <cdr:cNvSpPr txBox="1"/>
      </cdr:nvSpPr>
      <cdr:spPr>
        <a:xfrm xmlns:a="http://schemas.openxmlformats.org/drawingml/2006/main">
          <a:off x="4608512" y="1296144"/>
          <a:ext cx="122413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smtClean="0"/>
            <a:t>Özel Yetenek</a:t>
          </a:r>
          <a:endParaRPr lang="tr-TR" sz="1100" dirty="0"/>
        </a:p>
      </cdr:txBody>
    </cdr:sp>
  </cdr:relSizeAnchor>
  <cdr:relSizeAnchor xmlns:cdr="http://schemas.openxmlformats.org/drawingml/2006/chartDrawing">
    <cdr:from>
      <cdr:x>0.64646</cdr:x>
      <cdr:y>0.4</cdr:y>
    </cdr:from>
    <cdr:to>
      <cdr:x>0.81818</cdr:x>
      <cdr:y>0.46667</cdr:y>
    </cdr:to>
    <cdr:sp macro="" textlink="">
      <cdr:nvSpPr>
        <cdr:cNvPr id="4" name="Metin kutusu 1"/>
        <cdr:cNvSpPr txBox="1"/>
      </cdr:nvSpPr>
      <cdr:spPr>
        <a:xfrm xmlns:a="http://schemas.openxmlformats.org/drawingml/2006/main">
          <a:off x="4608512" y="1728192"/>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 Altı</a:t>
          </a:r>
          <a:r>
            <a:rPr lang="tr-TR" sz="1100" dirty="0" smtClean="0"/>
            <a:t> </a:t>
          </a:r>
          <a:endParaRPr lang="tr-TR" sz="1100" dirty="0"/>
        </a:p>
      </cdr:txBody>
    </cdr:sp>
  </cdr:relSizeAnchor>
  <cdr:relSizeAnchor xmlns:cdr="http://schemas.openxmlformats.org/drawingml/2006/chartDrawing">
    <cdr:from>
      <cdr:x>0.64646</cdr:x>
      <cdr:y>0.5</cdr:y>
    </cdr:from>
    <cdr:to>
      <cdr:x>0.81818</cdr:x>
      <cdr:y>0.56667</cdr:y>
    </cdr:to>
    <cdr:sp macro="" textlink="">
      <cdr:nvSpPr>
        <cdr:cNvPr id="5" name="Metin kutusu 1"/>
        <cdr:cNvSpPr txBox="1"/>
      </cdr:nvSpPr>
      <cdr:spPr>
        <a:xfrm xmlns:a="http://schemas.openxmlformats.org/drawingml/2006/main">
          <a:off x="4608512" y="2160240"/>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a:t>
          </a:r>
          <a:endParaRPr lang="tr-TR" sz="1100" dirty="0"/>
        </a:p>
      </cdr:txBody>
    </cdr:sp>
  </cdr:relSizeAnchor>
  <cdr:relSizeAnchor xmlns:cdr="http://schemas.openxmlformats.org/drawingml/2006/chartDrawing">
    <cdr:from>
      <cdr:x>0.59596</cdr:x>
      <cdr:y>0.3</cdr:y>
    </cdr:from>
    <cdr:to>
      <cdr:x>0.63934</cdr:x>
      <cdr:y>0.35491</cdr:y>
    </cdr:to>
    <cdr:sp macro="" textlink="">
      <cdr:nvSpPr>
        <cdr:cNvPr id="6" name="Metin kutusu 1"/>
        <cdr:cNvSpPr txBox="1"/>
      </cdr:nvSpPr>
      <cdr:spPr>
        <a:xfrm xmlns:a="http://schemas.openxmlformats.org/drawingml/2006/main">
          <a:off x="4248472" y="1296144"/>
          <a:ext cx="309240" cy="237232"/>
        </a:xfrm>
        <a:prstGeom xmlns:a="http://schemas.openxmlformats.org/drawingml/2006/main" prst="rect">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0.4</cdr:y>
    </cdr:from>
    <cdr:to>
      <cdr:x>0.63934</cdr:x>
      <cdr:y>0.45491</cdr:y>
    </cdr:to>
    <cdr:sp macro="" textlink="">
      <cdr:nvSpPr>
        <cdr:cNvPr id="7" name="Metin kutusu 1"/>
        <cdr:cNvSpPr txBox="1"/>
      </cdr:nvSpPr>
      <cdr:spPr>
        <a:xfrm xmlns:a="http://schemas.openxmlformats.org/drawingml/2006/main">
          <a:off x="4248472" y="1728192"/>
          <a:ext cx="309240" cy="237232"/>
        </a:xfrm>
        <a:prstGeom xmlns:a="http://schemas.openxmlformats.org/drawingml/2006/main" prst="rect">
          <a:avLst/>
        </a:prstGeom>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0.5</cdr:y>
    </cdr:from>
    <cdr:to>
      <cdr:x>0.63934</cdr:x>
      <cdr:y>0.55491</cdr:y>
    </cdr:to>
    <cdr:sp macro="" textlink="">
      <cdr:nvSpPr>
        <cdr:cNvPr id="8" name="Metin kutusu 1"/>
        <cdr:cNvSpPr txBox="1"/>
      </cdr:nvSpPr>
      <cdr:spPr>
        <a:xfrm xmlns:a="http://schemas.openxmlformats.org/drawingml/2006/main">
          <a:off x="4248472" y="2160240"/>
          <a:ext cx="309240" cy="237232"/>
        </a:xfrm>
        <a:prstGeom xmlns:a="http://schemas.openxmlformats.org/drawingml/2006/main" prst="rect">
          <a:avLst/>
        </a:prstGeom>
        <a:solidFill xmlns:a="http://schemas.openxmlformats.org/drawingml/2006/main">
          <a:schemeClr val="bg2">
            <a:lumMod val="50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238558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49168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02649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419125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16956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250394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6515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506578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9066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859204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57353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19.11.2018</a:t>
            </a:fld>
            <a:endParaRPr lang="tr-T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a:xfrm>
            <a:off x="457200" y="6480969"/>
            <a:ext cx="4260056" cy="300831"/>
          </a:xfrm>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Veri Yer Tutucusu 3"/>
          <p:cNvSpPr>
            <a:spLocks noGrp="1"/>
          </p:cNvSpPr>
          <p:nvPr>
            <p:ph type="dt" sz="half" idx="10"/>
          </p:nvPr>
        </p:nvSpPr>
        <p:spPr>
          <a:xfrm>
            <a:off x="6955632" y="6477000"/>
            <a:ext cx="2133600" cy="304800"/>
          </a:xfrm>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a:xfrm>
            <a:off x="2619376" y="6480969"/>
            <a:ext cx="4260056" cy="300831"/>
          </a:xfrm>
        </p:spPr>
        <p:txBody>
          <a:bodyPr/>
          <a:lstStyle/>
          <a:p>
            <a:endParaRPr lang="tr-TR"/>
          </a:p>
        </p:txBody>
      </p:sp>
      <p:sp>
        <p:nvSpPr>
          <p:cNvPr id="6" name="Slayt Numarası Yer Tutucusu 5"/>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a:xfrm>
            <a:off x="457200" y="6480969"/>
            <a:ext cx="4260056" cy="301752"/>
          </a:xfrm>
        </p:spPr>
        <p:txBody>
          <a:bodyPr/>
          <a:lstStyle/>
          <a:p>
            <a:endParaRPr lang="tr-TR"/>
          </a:p>
        </p:txBody>
      </p:sp>
      <p:sp>
        <p:nvSpPr>
          <p:cNvPr id="7" name="Slayt Numarası Yer Tutucusu 6"/>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D9F75050-0E15-4C5B-92B0-66D068882F1F}" type="datetimeFigureOut">
              <a:rPr lang="tr-TR" smtClean="0"/>
              <a:pPr/>
              <a:t>19.11.2018</a:t>
            </a:fld>
            <a:endParaRPr lang="tr-TR"/>
          </a:p>
        </p:txBody>
      </p:sp>
      <p:sp>
        <p:nvSpPr>
          <p:cNvPr id="8" name="Altbilgi Yer Tutucusu 7"/>
          <p:cNvSpPr>
            <a:spLocks noGrp="1"/>
          </p:cNvSpPr>
          <p:nvPr>
            <p:ph type="ftr" sz="quarter" idx="11"/>
          </p:nvPr>
        </p:nvSpPr>
        <p:spPr>
          <a:xfrm>
            <a:off x="457200" y="6480969"/>
            <a:ext cx="4261104" cy="301752"/>
          </a:xfrm>
        </p:spPr>
        <p:txBody>
          <a:bodyPr/>
          <a:lstStyle/>
          <a:p>
            <a:endParaRPr lang="tr-T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D9F75050-0E15-4C5B-92B0-66D068882F1F}" type="datetimeFigureOut">
              <a:rPr lang="tr-TR" smtClean="0"/>
              <a:pPr/>
              <a:t>19.11.2018</a:t>
            </a:fld>
            <a:endParaRPr lang="tr-TR"/>
          </a:p>
        </p:txBody>
      </p:sp>
      <p:sp>
        <p:nvSpPr>
          <p:cNvPr id="3" name="Altbilgi Yer Tutucusu 2"/>
          <p:cNvSpPr>
            <a:spLocks noGrp="1"/>
          </p:cNvSpPr>
          <p:nvPr>
            <p:ph type="ftr" sz="quarter" idx="11"/>
          </p:nvPr>
        </p:nvSpPr>
        <p:spPr>
          <a:xfrm>
            <a:off x="457200" y="6481890"/>
            <a:ext cx="4260056" cy="300831"/>
          </a:xfrm>
        </p:spPr>
        <p:txBody>
          <a:bodyPr/>
          <a:lstStyle/>
          <a:p>
            <a:endParaRPr lang="tr-TR"/>
          </a:p>
        </p:txBody>
      </p:sp>
      <p:sp>
        <p:nvSpPr>
          <p:cNvPr id="4" name="Slayt Numarası Yer Tutucusu 3"/>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19.11.2018</a:t>
            </a:fld>
            <a:endParaRPr lang="tr-T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19.11.2018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19.11.2018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19.11.2018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51638254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19.11.2018</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19.11.2018</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19.11.2018</a:t>
            </a:fld>
            <a:endParaRPr lang="tr-T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resim.mp4" TargetMode="External"/><Relationship Id="rId2" Type="http://schemas.openxmlformats.org/officeDocument/2006/relationships/hyperlink" Target="genel_zihinsel.mp4" TargetMode="External"/><Relationship Id="rId1" Type="http://schemas.openxmlformats.org/officeDocument/2006/relationships/slideLayout" Target="../slideLayouts/slideLayout79.xml"/><Relationship Id="rId4" Type="http://schemas.openxmlformats.org/officeDocument/2006/relationships/hyperlink" Target="m&#252;zik.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5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hyperlink" Target="TANITIM%20(2).mp4"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jpeg"/><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5.png"/><Relationship Id="rId1" Type="http://schemas.openxmlformats.org/officeDocument/2006/relationships/slideLayout" Target="../slideLayouts/slideLayout101.xml"/><Relationship Id="rId5" Type="http://schemas.openxmlformats.org/officeDocument/2006/relationships/image" Target="../media/image54.png"/><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jpeg"/><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orgm.meb.gov.tr/" TargetMode="External"/><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hyperlink" Target="&#246;&#287;renci_se&#231;im_s&#252;reci.mp4" TargetMode="External"/><Relationship Id="rId2" Type="http://schemas.openxmlformats.org/officeDocument/2006/relationships/image" Target="../media/image6.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rgbClr val="A7DD47"/>
          </a:solidFill>
        </p:spPr>
        <p:txBody>
          <a:bodyPr>
            <a:normAutofit/>
          </a:bodyPr>
          <a:lstStyle/>
          <a:p>
            <a:pPr marL="68580" indent="0" algn="ctr">
              <a:buNone/>
              <a:defRPr/>
            </a:pPr>
            <a:endParaRPr lang="tr-TR" dirty="0" smtClean="0"/>
          </a:p>
          <a:p>
            <a:pPr marL="68580" indent="0" algn="ctr">
              <a:buNone/>
              <a:defRPr/>
            </a:pPr>
            <a:endParaRPr lang="tr-TR" dirty="0"/>
          </a:p>
          <a:p>
            <a:pPr marL="68580" indent="0" algn="ctr">
              <a:buNone/>
              <a:defRPr/>
            </a:pPr>
            <a:endParaRPr lang="tr-TR" dirty="0" smtClean="0"/>
          </a:p>
          <a:p>
            <a:pPr marL="68580" indent="0" algn="ctr">
              <a:buNone/>
              <a:defRPr/>
            </a:pPr>
            <a:r>
              <a:rPr lang="tr-TR" sz="2800" b="1" dirty="0" smtClean="0">
                <a:effectLst>
                  <a:outerShdw blurRad="38100" dist="38100" dir="2700000" algn="tl">
                    <a:srgbClr val="000000">
                      <a:alpha val="43137"/>
                    </a:srgbClr>
                  </a:outerShdw>
                </a:effectLst>
              </a:rPr>
              <a:t>   </a:t>
            </a:r>
          </a:p>
          <a:p>
            <a:pPr marL="68580" indent="0" algn="ctr">
              <a:buNone/>
              <a:defRPr/>
            </a:pPr>
            <a:r>
              <a:rPr lang="tr-TR" sz="2800" b="1" dirty="0" smtClean="0">
                <a:effectLst>
                  <a:outerShdw blurRad="38100" dist="38100" dir="2700000" algn="tl">
                    <a:srgbClr val="000000">
                      <a:alpha val="43137"/>
                    </a:srgbClr>
                  </a:outerShdw>
                </a:effectLst>
              </a:rPr>
              <a:t>  ÖZEL </a:t>
            </a:r>
            <a:r>
              <a:rPr lang="tr-TR" sz="2800" b="1" dirty="0">
                <a:effectLst>
                  <a:outerShdw blurRad="38100" dist="38100" dir="2700000" algn="tl">
                    <a:srgbClr val="000000">
                      <a:alpha val="43137"/>
                    </a:srgbClr>
                  </a:outerShdw>
                </a:effectLst>
              </a:rPr>
              <a:t>EĞİTİM VE REHBERLİK HİZMETLERİ GENEL </a:t>
            </a:r>
            <a:r>
              <a:rPr lang="tr-TR" sz="2800" b="1" dirty="0" smtClean="0">
                <a:effectLst>
                  <a:outerShdw blurRad="38100" dist="38100" dir="2700000" algn="tl">
                    <a:srgbClr val="000000">
                      <a:alpha val="43137"/>
                    </a:srgbClr>
                  </a:outerShdw>
                </a:effectLst>
              </a:rPr>
              <a:t>MÜDÜRLÜĞÜ</a:t>
            </a:r>
          </a:p>
          <a:p>
            <a:pPr marL="68580" indent="0" algn="ctr">
              <a:buNone/>
              <a:defRPr/>
            </a:pPr>
            <a:endParaRPr lang="tr-TR" sz="2400" b="1" dirty="0" smtClean="0">
              <a:effectLst>
                <a:outerShdw blurRad="38100" dist="38100" dir="2700000" algn="tl">
                  <a:srgbClr val="000000">
                    <a:alpha val="43137"/>
                  </a:srgbClr>
                </a:outerShdw>
              </a:effectLst>
            </a:endParaRPr>
          </a:p>
          <a:p>
            <a:pPr marL="68580" indent="0" algn="ctr">
              <a:buNone/>
              <a:defRPr/>
            </a:pPr>
            <a:r>
              <a:rPr lang="tr-TR" sz="2800" b="1" dirty="0" smtClean="0">
                <a:effectLst>
                  <a:outerShdw blurRad="38100" dist="38100" dir="2700000" algn="tl">
                    <a:srgbClr val="000000">
                      <a:alpha val="43137"/>
                    </a:srgbClr>
                  </a:outerShdw>
                </a:effectLst>
              </a:rPr>
              <a:t>ÖZEL YETENEKLERİN GELİŞTİRİLMESİ DAİRE BAŞKANLIĞI</a:t>
            </a:r>
          </a:p>
          <a:p>
            <a:pPr marL="68580" indent="0" algn="ctr">
              <a:lnSpc>
                <a:spcPct val="150000"/>
              </a:lnSpc>
              <a:buNone/>
              <a:defRPr/>
            </a:pPr>
            <a:r>
              <a:rPr lang="tr-TR" sz="2800" b="1" dirty="0" smtClean="0">
                <a:effectLst>
                  <a:outerShdw blurRad="38100" dist="38100" dir="2700000" algn="tl">
                    <a:srgbClr val="000000">
                      <a:alpha val="43137"/>
                    </a:srgbClr>
                  </a:outerShdw>
                </a:effectLst>
              </a:rPr>
              <a:t>ÖZEL </a:t>
            </a:r>
            <a:r>
              <a:rPr lang="tr-TR" sz="2800" b="1" dirty="0">
                <a:effectLst>
                  <a:outerShdw blurRad="38100" dist="38100" dir="2700000" algn="tl">
                    <a:srgbClr val="000000">
                      <a:alpha val="43137"/>
                    </a:srgbClr>
                  </a:outerShdw>
                </a:effectLst>
              </a:rPr>
              <a:t>YETENEKLİ ÖĞRENCİLER </a:t>
            </a:r>
          </a:p>
          <a:p>
            <a:pPr marL="68580" indent="0" algn="ctr">
              <a:lnSpc>
                <a:spcPct val="150000"/>
              </a:lnSpc>
              <a:buNone/>
              <a:defRPr/>
            </a:pPr>
            <a:r>
              <a:rPr lang="tr-TR" sz="2800" b="1" dirty="0">
                <a:effectLst>
                  <a:outerShdw blurRad="38100" dist="38100" dir="2700000" algn="tl">
                    <a:srgbClr val="000000">
                      <a:alpha val="43137"/>
                    </a:srgbClr>
                  </a:outerShdw>
                </a:effectLst>
              </a:rPr>
              <a:t>VE </a:t>
            </a:r>
          </a:p>
          <a:p>
            <a:pPr marL="68580" indent="0" algn="ctr">
              <a:lnSpc>
                <a:spcPct val="150000"/>
              </a:lnSpc>
              <a:buNone/>
              <a:defRPr/>
            </a:pPr>
            <a:r>
              <a:rPr lang="tr-TR" sz="2800" b="1" dirty="0">
                <a:effectLst>
                  <a:outerShdw blurRad="38100" dist="38100" dir="2700000" algn="tl">
                    <a:srgbClr val="000000">
                      <a:alpha val="43137"/>
                    </a:srgbClr>
                  </a:outerShdw>
                </a:effectLst>
              </a:rPr>
              <a:t>BİLİM VE SANAT MERKEZLERİNE (BİLSEM)</a:t>
            </a:r>
          </a:p>
          <a:p>
            <a:pPr marL="68580" indent="0" algn="ctr">
              <a:lnSpc>
                <a:spcPct val="150000"/>
              </a:lnSpc>
              <a:buNone/>
              <a:defRPr/>
            </a:pPr>
            <a:r>
              <a:rPr lang="tr-TR" sz="2800" b="1" dirty="0">
                <a:effectLst>
                  <a:outerShdw blurRad="38100" dist="38100" dir="2700000" algn="tl">
                    <a:srgbClr val="000000">
                      <a:alpha val="43137"/>
                    </a:srgbClr>
                  </a:outerShdw>
                </a:effectLst>
              </a:rPr>
              <a:t>ÖĞRENCİ YÖNLENDİRİRKEN </a:t>
            </a:r>
            <a:r>
              <a:rPr lang="tr-TR" sz="2800" b="1" dirty="0" smtClean="0">
                <a:effectLst>
                  <a:outerShdw blurRad="38100" dist="38100" dir="2700000" algn="tl">
                    <a:srgbClr val="000000">
                      <a:alpha val="43137"/>
                    </a:srgbClr>
                  </a:outerShdw>
                </a:effectLst>
              </a:rPr>
              <a:t>DİKKAT </a:t>
            </a:r>
            <a:r>
              <a:rPr lang="tr-TR" sz="2800" b="1" dirty="0">
                <a:effectLst>
                  <a:outerShdw blurRad="38100" dist="38100" dir="2700000" algn="tl">
                    <a:srgbClr val="000000">
                      <a:alpha val="43137"/>
                    </a:srgbClr>
                  </a:outerShdw>
                </a:effectLst>
              </a:rPr>
              <a:t>EDİLMESİ GEREKENLER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269518"/>
            <a:ext cx="1224136" cy="1215266"/>
          </a:xfrm>
          <a:prstGeom prst="rect">
            <a:avLst/>
          </a:prstGeom>
        </p:spPr>
      </p:pic>
    </p:spTree>
    <p:extLst>
      <p:ext uri="{BB962C8B-B14F-4D97-AF65-F5344CB8AC3E}">
        <p14:creationId xmlns:p14="http://schemas.microsoft.com/office/powerpoint/2010/main" val="176799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1985" name="1 Başlık"/>
          <p:cNvSpPr>
            <a:spLocks noGrp="1"/>
          </p:cNvSpPr>
          <p:nvPr>
            <p:ph type="title"/>
          </p:nvPr>
        </p:nvSpPr>
        <p:spPr>
          <a:xfrm>
            <a:off x="1475656" y="201256"/>
            <a:ext cx="7056784" cy="885825"/>
          </a:xfrm>
        </p:spPr>
        <p:txBody>
          <a:bodyPr>
            <a:normAutofit/>
          </a:bodyPr>
          <a:lstStyle/>
          <a:p>
            <a:pPr indent="0" eaLnBrk="1" hangingPunct="1"/>
            <a:r>
              <a:rPr lang="tr-TR" sz="4400" b="1" dirty="0" smtClean="0">
                <a:solidFill>
                  <a:schemeClr val="tx1"/>
                </a:solidFill>
                <a:latin typeface="Verdana" pitchFamily="34" charset="0"/>
              </a:rPr>
              <a:t>Özel Yetenekli Birey </a:t>
            </a:r>
          </a:p>
        </p:txBody>
      </p:sp>
      <p:sp>
        <p:nvSpPr>
          <p:cNvPr id="41986" name="2 İçerik Yer Tutucusu"/>
          <p:cNvSpPr>
            <a:spLocks noGrp="1"/>
          </p:cNvSpPr>
          <p:nvPr>
            <p:ph idx="1"/>
          </p:nvPr>
        </p:nvSpPr>
        <p:spPr>
          <a:xfrm>
            <a:off x="250825" y="1557338"/>
            <a:ext cx="7993063" cy="2447925"/>
          </a:xfrm>
        </p:spPr>
        <p:txBody>
          <a:bodyPr>
            <a:noAutofit/>
          </a:bodyPr>
          <a:lstStyle/>
          <a:p>
            <a:r>
              <a:rPr lang="tr-TR" sz="2400" dirty="0"/>
              <a:t>Özel yetenekli birey: Yaşıtlarına göre daha hızlı öğrenen, yaratıcılık, sanat, liderliğe ilişkin kapasitede önde olan, özel akademik yeteneğe sahip, soyut fikirleri anlayabilen, ilgi alanlarında bağımsız hareket etmeyi seven ve yüksek düzeyde performans gösteren </a:t>
            </a:r>
            <a:r>
              <a:rPr lang="tr-TR" sz="2400" dirty="0" smtClean="0"/>
              <a:t>bireylerdir.</a:t>
            </a:r>
          </a:p>
          <a:p>
            <a:pPr marL="411480" lvl="1" indent="0">
              <a:buNone/>
            </a:pPr>
            <a:r>
              <a:rPr lang="tr-TR" sz="2400" dirty="0" smtClean="0"/>
              <a:t>                                                                 (7 Temmuz 2018 ÖEHY)</a:t>
            </a:r>
            <a:endParaRPr lang="tr-TR" sz="2400" dirty="0"/>
          </a:p>
          <a:p>
            <a:pPr marL="98425" indent="0" eaLnBrk="1" hangingPunct="1">
              <a:buFont typeface="Georgia" pitchFamily="18" charset="0"/>
              <a:buNone/>
            </a:pPr>
            <a:endParaRPr lang="tr-TR" sz="2400" dirty="0" smtClean="0">
              <a:solidFill>
                <a:schemeClr val="bg1"/>
              </a:solidFill>
              <a:latin typeface="Verdana" pitchFamily="34" charset="0"/>
            </a:endParaRPr>
          </a:p>
        </p:txBody>
      </p:sp>
      <p:sp>
        <p:nvSpPr>
          <p:cNvPr id="4" name="Altbilgi Yer Tutucusu 3"/>
          <p:cNvSpPr>
            <a:spLocks noGrp="1"/>
          </p:cNvSpPr>
          <p:nvPr>
            <p:ph type="ftr" sz="quarter" idx="11"/>
          </p:nvPr>
        </p:nvSpPr>
        <p:spPr>
          <a:xfrm>
            <a:off x="1691680" y="6308973"/>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1987" name="3 Slayt Numarası Yer Tutucusu"/>
          <p:cNvSpPr>
            <a:spLocks noGrp="1"/>
          </p:cNvSpPr>
          <p:nvPr>
            <p:ph type="sldNum" sz="quarter" idx="12"/>
          </p:nvPr>
        </p:nvSpPr>
        <p:spPr>
          <a:noFill/>
        </p:spPr>
        <p:txBody>
          <a:bodyPr/>
          <a:lstStyle/>
          <a:p>
            <a:fld id="{E54EED9D-1A3B-41A4-AB3A-FF4FB8574AEF}" type="slidenum">
              <a:rPr lang="en-US" smtClean="0">
                <a:latin typeface="Georgia" pitchFamily="18" charset="0"/>
                <a:ea typeface="ヒラギノ明朝 ProN W3"/>
                <a:cs typeface="ヒラギノ明朝 ProN W3"/>
                <a:sym typeface="Georgia" pitchFamily="18" charset="0"/>
              </a:rPr>
              <a:pPr/>
              <a:t>10</a:t>
            </a:fld>
            <a:endParaRPr lang="en-US" smtClean="0">
              <a:latin typeface="Georgia" pitchFamily="18" charset="0"/>
              <a:ea typeface="ヒラギノ明朝 ProN W3"/>
              <a:cs typeface="ヒラギノ明朝 ProN W3"/>
              <a:sym typeface="Georgia" pitchFamily="18" charset="0"/>
            </a:endParaRPr>
          </a:p>
        </p:txBody>
      </p:sp>
      <p:pic>
        <p:nvPicPr>
          <p:cNvPr id="41988" name="Picture 7" descr="L:\rsm\33.JPG"/>
          <p:cNvPicPr>
            <a:picLocks noChangeAspect="1" noChangeArrowheads="1"/>
          </p:cNvPicPr>
          <p:nvPr/>
        </p:nvPicPr>
        <p:blipFill>
          <a:blip r:embed="rId3" cstate="print"/>
          <a:srcRect/>
          <a:stretch>
            <a:fillRect/>
          </a:stretch>
        </p:blipFill>
        <p:spPr bwMode="auto">
          <a:xfrm>
            <a:off x="395536" y="3861048"/>
            <a:ext cx="7848600" cy="2447925"/>
          </a:xfrm>
          <a:prstGeom prst="rect">
            <a:avLst/>
          </a:prstGeom>
          <a:noFill/>
          <a:ln w="9525">
            <a:noFill/>
            <a:miter lim="800000"/>
            <a:headEnd/>
            <a:tailEnd/>
          </a:ln>
          <a:effectLst>
            <a:softEdge rad="317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49" y="11088"/>
            <a:ext cx="1224136" cy="1215266"/>
          </a:xfrm>
          <a:prstGeom prst="rect">
            <a:avLst/>
          </a:prstGeom>
        </p:spPr>
      </p:pic>
      <p:sp>
        <p:nvSpPr>
          <p:cNvPr id="2" name="Dikdörtgen 1"/>
          <p:cNvSpPr/>
          <p:nvPr/>
        </p:nvSpPr>
        <p:spPr bwMode="auto">
          <a:xfrm>
            <a:off x="71049" y="1226354"/>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392822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0961" name="2 İçerik Yer Tutucusu"/>
          <p:cNvSpPr>
            <a:spLocks noGrp="1"/>
          </p:cNvSpPr>
          <p:nvPr>
            <p:ph idx="1"/>
          </p:nvPr>
        </p:nvSpPr>
        <p:spPr>
          <a:xfrm>
            <a:off x="1619672" y="332656"/>
            <a:ext cx="7072313" cy="4471988"/>
          </a:xfrm>
        </p:spPr>
        <p:txBody>
          <a:bodyPr/>
          <a:lstStyle/>
          <a:p>
            <a:pPr>
              <a:buNone/>
            </a:pPr>
            <a:r>
              <a:rPr lang="tr-TR" sz="2000" b="1" dirty="0" smtClean="0">
                <a:solidFill>
                  <a:schemeClr val="tx1"/>
                </a:solidFill>
                <a:effectLst>
                  <a:outerShdw blurRad="38100" dist="38100" dir="2700000" algn="tl">
                    <a:srgbClr val="000000">
                      <a:alpha val="43137"/>
                    </a:srgbClr>
                  </a:outerShdw>
                </a:effectLst>
                <a:latin typeface="Verdana" pitchFamily="34" charset="0"/>
              </a:rPr>
              <a:t>Toplumu Oluşturan </a:t>
            </a:r>
            <a:r>
              <a:rPr lang="tr-TR" sz="2000" b="1" dirty="0" smtClean="0">
                <a:effectLst>
                  <a:outerShdw blurRad="38100" dist="38100" dir="2700000" algn="tl">
                    <a:srgbClr val="000000">
                      <a:alpha val="43137"/>
                    </a:srgbClr>
                  </a:outerShdw>
                </a:effectLst>
                <a:latin typeface="Verdana" pitchFamily="34" charset="0"/>
              </a:rPr>
              <a:t>B</a:t>
            </a:r>
            <a:r>
              <a:rPr lang="tr-TR" sz="2000" b="1" dirty="0" smtClean="0">
                <a:solidFill>
                  <a:schemeClr val="tx1"/>
                </a:solidFill>
                <a:effectLst>
                  <a:outerShdw blurRad="38100" dist="38100" dir="2700000" algn="tl">
                    <a:srgbClr val="000000">
                      <a:alpha val="43137"/>
                    </a:srgbClr>
                  </a:outerShdw>
                </a:effectLst>
                <a:latin typeface="Verdana" pitchFamily="34" charset="0"/>
              </a:rPr>
              <a:t>ireylerin;  </a:t>
            </a:r>
            <a:endParaRPr lang="tr-TR" sz="2000" b="1" dirty="0" smtClean="0">
              <a:effectLst>
                <a:outerShdw blurRad="38100" dist="38100" dir="2700000" algn="tl">
                  <a:srgbClr val="000000">
                    <a:alpha val="43137"/>
                  </a:srgbClr>
                </a:outerShdw>
              </a:effectLst>
              <a:latin typeface="Verdana" pitchFamily="34" charset="0"/>
            </a:endParaRPr>
          </a:p>
          <a:p>
            <a:pPr eaLnBrk="1" hangingPunct="1"/>
            <a:r>
              <a:rPr lang="tr-TR" sz="2000" dirty="0" smtClean="0">
                <a:effectLst>
                  <a:outerShdw blurRad="38100" dist="38100" dir="2700000" algn="tl">
                    <a:srgbClr val="000000">
                      <a:alpha val="43137"/>
                    </a:srgbClr>
                  </a:outerShdw>
                </a:effectLst>
                <a:latin typeface="Verdana" pitchFamily="34" charset="0"/>
              </a:rPr>
              <a:t>%95’inin  normal zeka,</a:t>
            </a:r>
          </a:p>
          <a:p>
            <a:pPr eaLnBrk="1" hangingPunct="1"/>
            <a:r>
              <a:rPr lang="tr-TR" sz="2000" dirty="0" smtClean="0">
                <a:effectLst>
                  <a:outerShdw blurRad="38100" dist="38100" dir="2700000" algn="tl">
                    <a:srgbClr val="000000">
                      <a:alpha val="43137"/>
                    </a:srgbClr>
                  </a:outerShdw>
                </a:effectLst>
                <a:latin typeface="Verdana" pitchFamily="34" charset="0"/>
              </a:rPr>
              <a:t>%3’ünün  normal zekanın altı,</a:t>
            </a:r>
          </a:p>
          <a:p>
            <a:pPr eaLnBrk="1" hangingPunct="1"/>
            <a:r>
              <a:rPr lang="tr-TR" sz="2000" dirty="0" smtClean="0">
                <a:effectLst>
                  <a:outerShdw blurRad="38100" dist="38100" dir="2700000" algn="tl">
                    <a:srgbClr val="000000">
                      <a:alpha val="43137"/>
                    </a:srgbClr>
                  </a:outerShdw>
                </a:effectLst>
                <a:latin typeface="Verdana" pitchFamily="34" charset="0"/>
              </a:rPr>
              <a:t>% 2’sinin yetenekli olduğu kabul edilmektedir.</a:t>
            </a:r>
          </a:p>
          <a:p>
            <a:pPr eaLnBrk="1" hangingPunct="1"/>
            <a:endParaRPr lang="tr-TR" sz="2000" dirty="0" smtClean="0">
              <a:effectLst>
                <a:outerShdw blurRad="38100" dist="38100" dir="2700000" algn="tl">
                  <a:srgbClr val="000000">
                    <a:alpha val="43137"/>
                  </a:srgbClr>
                </a:outerShdw>
              </a:effectLst>
              <a:latin typeface="Verdana" pitchFamily="34" charset="0"/>
            </a:endParaRPr>
          </a:p>
        </p:txBody>
      </p:sp>
      <p:sp>
        <p:nvSpPr>
          <p:cNvPr id="10" name="Altbilgi Yer Tutucusu 3"/>
          <p:cNvSpPr>
            <a:spLocks noGrp="1"/>
          </p:cNvSpPr>
          <p:nvPr>
            <p:ph type="ftr" sz="quarter" idx="11"/>
          </p:nvPr>
        </p:nvSpPr>
        <p:spPr>
          <a:xfrm>
            <a:off x="2339752" y="6492875"/>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pPr>
              <a:defRPr/>
            </a:pPr>
            <a:fld id="{ADD943AC-D8E1-497C-AC23-F41D5B2683CD}" type="slidenum">
              <a:rPr lang="en-US" smtClean="0"/>
              <a:pPr>
                <a:defRPr/>
              </a:pPr>
              <a:t>11</a:t>
            </a:fld>
            <a:endParaRPr lang="en-US"/>
          </a:p>
        </p:txBody>
      </p:sp>
      <p:graphicFrame>
        <p:nvGraphicFramePr>
          <p:cNvPr id="5" name="Grafik 4"/>
          <p:cNvGraphicFramePr>
            <a:graphicFrameLocks/>
          </p:cNvGraphicFramePr>
          <p:nvPr>
            <p:extLst>
              <p:ext uri="{D42A27DB-BD31-4B8C-83A1-F6EECF244321}">
                <p14:modId xmlns:p14="http://schemas.microsoft.com/office/powerpoint/2010/main" val="1104537999"/>
              </p:ext>
            </p:extLst>
          </p:nvPr>
        </p:nvGraphicFramePr>
        <p:xfrm>
          <a:off x="1043608" y="2276872"/>
          <a:ext cx="7128792"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364088" y="6021288"/>
            <a:ext cx="2584362" cy="369332"/>
          </a:xfrm>
          <a:prstGeom prst="rect">
            <a:avLst/>
          </a:prstGeom>
        </p:spPr>
        <p:txBody>
          <a:bodyPr wrap="none">
            <a:spAutoFit/>
          </a:bodyPr>
          <a:lstStyle/>
          <a:p>
            <a:r>
              <a:rPr lang="tr-TR" dirty="0" err="1"/>
              <a:t>Marland</a:t>
            </a:r>
            <a:r>
              <a:rPr lang="tr-TR" dirty="0"/>
              <a:t> </a:t>
            </a:r>
            <a:r>
              <a:rPr lang="tr-TR" dirty="0" smtClean="0"/>
              <a:t>Raporu </a:t>
            </a:r>
            <a:r>
              <a:rPr lang="tr-TR" dirty="0"/>
              <a:t>(1972)</a:t>
            </a:r>
          </a:p>
        </p:txBody>
      </p:sp>
    </p:spTree>
    <p:extLst>
      <p:ext uri="{BB962C8B-B14F-4D97-AF65-F5344CB8AC3E}">
        <p14:creationId xmlns:p14="http://schemas.microsoft.com/office/powerpoint/2010/main" val="360230053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Genel özellikler</a:t>
            </a:r>
            <a:endParaRPr lang="tr-TR" dirty="0"/>
          </a:p>
        </p:txBody>
      </p:sp>
      <p:sp>
        <p:nvSpPr>
          <p:cNvPr id="3" name="2 İçerik Yer Tutucusu"/>
          <p:cNvSpPr>
            <a:spLocks noGrp="1"/>
          </p:cNvSpPr>
          <p:nvPr>
            <p:ph sz="quarter" idx="1"/>
          </p:nvPr>
        </p:nvSpPr>
        <p:spPr/>
        <p:txBody>
          <a:bodyPr/>
          <a:lstStyle/>
          <a:p>
            <a:pPr algn="just"/>
            <a:r>
              <a:rPr lang="tr-TR" b="1" dirty="0" smtClean="0">
                <a:solidFill>
                  <a:srgbClr val="0070C0"/>
                </a:solidFill>
                <a:hlinkClick r:id="rId2" action="ppaction://hlinkfile"/>
              </a:rPr>
              <a:t>Genel Zihinsel Yetenek</a:t>
            </a:r>
            <a:endParaRPr lang="tr-TR" b="1" dirty="0" smtClean="0">
              <a:solidFill>
                <a:srgbClr val="0070C0"/>
              </a:solidFill>
            </a:endParaRPr>
          </a:p>
          <a:p>
            <a:pPr algn="just">
              <a:buNone/>
            </a:pPr>
            <a:endParaRPr lang="tr-TR" b="1" dirty="0" smtClean="0">
              <a:solidFill>
                <a:srgbClr val="0070C0"/>
              </a:solidFill>
            </a:endParaRPr>
          </a:p>
          <a:p>
            <a:pPr algn="just"/>
            <a:r>
              <a:rPr lang="tr-TR" b="1" dirty="0" smtClean="0">
                <a:solidFill>
                  <a:srgbClr val="0070C0"/>
                </a:solidFill>
                <a:hlinkClick r:id="rId3" action="ppaction://hlinkfile"/>
              </a:rPr>
              <a:t>Görsel Sanatlar,(Resim)</a:t>
            </a:r>
            <a:endParaRPr lang="tr-TR" b="1" dirty="0" smtClean="0">
              <a:solidFill>
                <a:srgbClr val="0070C0"/>
              </a:solidFill>
            </a:endParaRPr>
          </a:p>
          <a:p>
            <a:pPr algn="just"/>
            <a:endParaRPr lang="tr-TR" b="1" dirty="0" smtClean="0">
              <a:solidFill>
                <a:srgbClr val="0070C0"/>
              </a:solidFill>
            </a:endParaRPr>
          </a:p>
          <a:p>
            <a:pPr algn="just"/>
            <a:r>
              <a:rPr lang="tr-TR" b="1" dirty="0" smtClean="0">
                <a:solidFill>
                  <a:srgbClr val="0070C0"/>
                </a:solidFill>
                <a:hlinkClick r:id="rId4" action="ppaction://hlinkfile"/>
              </a:rPr>
              <a:t>Müzik  </a:t>
            </a:r>
            <a:endParaRPr lang="tr-TR" b="1" dirty="0" smtClean="0">
              <a:solidFill>
                <a:srgbClr val="0070C0"/>
              </a:solidFill>
            </a:endParaRPr>
          </a:p>
          <a:p>
            <a:pPr algn="just">
              <a:buNone/>
            </a:pPr>
            <a:endParaRPr lang="tr-TR" b="1" dirty="0" smtClean="0">
              <a:solidFill>
                <a:srgbClr val="0070C0"/>
              </a:solidFill>
            </a:endParaRP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4033" name="1 Başlık"/>
          <p:cNvSpPr>
            <a:spLocks noGrp="1"/>
          </p:cNvSpPr>
          <p:nvPr>
            <p:ph type="title"/>
          </p:nvPr>
        </p:nvSpPr>
        <p:spPr>
          <a:xfrm>
            <a:off x="1475656" y="188640"/>
            <a:ext cx="7611047" cy="1030287"/>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a:t>
            </a:r>
          </a:p>
        </p:txBody>
      </p:sp>
      <p:sp>
        <p:nvSpPr>
          <p:cNvPr id="44034" name="2 İçerik Yer Tutucusu"/>
          <p:cNvSpPr>
            <a:spLocks noGrp="1"/>
          </p:cNvSpPr>
          <p:nvPr>
            <p:ph idx="1"/>
          </p:nvPr>
        </p:nvSpPr>
        <p:spPr>
          <a:xfrm>
            <a:off x="251520" y="1458496"/>
            <a:ext cx="6048837" cy="5139432"/>
          </a:xfrm>
        </p:spPr>
        <p:txBody>
          <a:bodyPr>
            <a:normAutofit/>
          </a:bodyPr>
          <a:lstStyle/>
          <a:p>
            <a:pPr algn="just">
              <a:lnSpc>
                <a:spcPct val="150000"/>
              </a:lnSpc>
            </a:pPr>
            <a:r>
              <a:rPr lang="tr-TR" sz="2000" dirty="0" smtClean="0">
                <a:solidFill>
                  <a:schemeClr val="tx1"/>
                </a:solidFill>
                <a:latin typeface="Verdana" pitchFamily="34" charset="0"/>
              </a:rPr>
              <a:t>Yüksek düzeyde soyut düşünebilme</a:t>
            </a:r>
          </a:p>
          <a:p>
            <a:pPr algn="just">
              <a:lnSpc>
                <a:spcPct val="150000"/>
              </a:lnSpc>
            </a:pPr>
            <a:r>
              <a:rPr lang="tr-TR" sz="2000" dirty="0" smtClean="0">
                <a:solidFill>
                  <a:schemeClr val="tx1"/>
                </a:solidFill>
                <a:latin typeface="Verdana" pitchFamily="34" charset="0"/>
              </a:rPr>
              <a:t>Sözel ve sayısal mantık yürütme</a:t>
            </a:r>
          </a:p>
          <a:p>
            <a:pPr algn="just">
              <a:lnSpc>
                <a:spcPct val="150000"/>
              </a:lnSpc>
            </a:pPr>
            <a:r>
              <a:rPr lang="tr-TR" sz="2000" dirty="0" smtClean="0">
                <a:solidFill>
                  <a:schemeClr val="tx1"/>
                </a:solidFill>
                <a:latin typeface="Verdana" pitchFamily="34" charset="0"/>
              </a:rPr>
              <a:t>Uzamsal ilişkiler, bellek ve sözcük akıcılığı</a:t>
            </a:r>
          </a:p>
          <a:p>
            <a:pPr algn="just">
              <a:lnSpc>
                <a:spcPct val="150000"/>
              </a:lnSpc>
            </a:pPr>
            <a:r>
              <a:rPr lang="tr-TR" sz="2000" dirty="0" smtClean="0">
                <a:solidFill>
                  <a:schemeClr val="tx1"/>
                </a:solidFill>
                <a:latin typeface="Verdana" pitchFamily="34" charset="0"/>
              </a:rPr>
              <a:t>Yeni durumlara uyum gösterme ve yön verme</a:t>
            </a:r>
          </a:p>
          <a:p>
            <a:pPr algn="just">
              <a:lnSpc>
                <a:spcPct val="150000"/>
              </a:lnSpc>
            </a:pPr>
            <a:r>
              <a:rPr lang="tr-TR" sz="2000" dirty="0" smtClean="0">
                <a:solidFill>
                  <a:schemeClr val="tx1"/>
                </a:solidFill>
                <a:latin typeface="Verdana" pitchFamily="34" charset="0"/>
              </a:rPr>
              <a:t>Bilgilerin hızlı, sağlıklı ve seçici olarak hatırlanması</a:t>
            </a:r>
          </a:p>
          <a:p>
            <a:pPr algn="just">
              <a:lnSpc>
                <a:spcPct val="150000"/>
              </a:lnSpc>
            </a:pPr>
            <a:r>
              <a:rPr lang="tr-TR" sz="2000" dirty="0" smtClean="0">
                <a:solidFill>
                  <a:schemeClr val="tx1"/>
                </a:solidFill>
                <a:latin typeface="Verdana" pitchFamily="34" charset="0"/>
              </a:rPr>
              <a:t>Genel yeteneklerin çeşitli birleşimlerini sanat, liderlik, yönetim gibi performans alanlarına uygulayabilme kapasitesi</a:t>
            </a:r>
          </a:p>
          <a:p>
            <a:endParaRPr lang="tr-TR" sz="2000" dirty="0" smtClean="0">
              <a:solidFill>
                <a:schemeClr val="tx1"/>
              </a:solidFill>
              <a:latin typeface="Verdana" pitchFamily="34" charset="0"/>
            </a:endParaRPr>
          </a:p>
        </p:txBody>
      </p:sp>
      <p:sp>
        <p:nvSpPr>
          <p:cNvPr id="10" name="Altbilgi Yer Tutucusu 3"/>
          <p:cNvSpPr>
            <a:spLocks noGrp="1"/>
          </p:cNvSpPr>
          <p:nvPr>
            <p:ph type="ftr" sz="quarter" idx="11"/>
          </p:nvPr>
        </p:nvSpPr>
        <p:spPr>
          <a:xfrm>
            <a:off x="1115616" y="6473403"/>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4035" name="3 Slayt Numarası Yer Tutucusu"/>
          <p:cNvSpPr>
            <a:spLocks noGrp="1"/>
          </p:cNvSpPr>
          <p:nvPr>
            <p:ph type="sldNum" sz="quarter" idx="12"/>
          </p:nvPr>
        </p:nvSpPr>
        <p:spPr>
          <a:noFill/>
        </p:spPr>
        <p:txBody>
          <a:bodyPr/>
          <a:lstStyle/>
          <a:p>
            <a:fld id="{2BCAB15B-D7D0-4F42-B6F8-6928205F45FB}" type="slidenum">
              <a:rPr lang="en-US" smtClean="0">
                <a:latin typeface="Georgia" pitchFamily="18" charset="0"/>
                <a:ea typeface="ヒラギノ明朝 ProN W3"/>
                <a:cs typeface="ヒラギノ明朝 ProN W3"/>
                <a:sym typeface="Georgia" pitchFamily="18" charset="0"/>
              </a:rPr>
              <a:pPr/>
              <a:t>13</a:t>
            </a:fld>
            <a:endParaRPr lang="en-US" smtClean="0">
              <a:latin typeface="Georgia" pitchFamily="18" charset="0"/>
              <a:ea typeface="ヒラギノ明朝 ProN W3"/>
              <a:cs typeface="ヒラギノ明朝 ProN W3"/>
              <a:sym typeface="Georgia" pitchFamily="18" charset="0"/>
            </a:endParaRPr>
          </a:p>
        </p:txBody>
      </p:sp>
      <p:pic>
        <p:nvPicPr>
          <p:cNvPr id="44036" name="Picture 5" descr="C:\Users\Bkoerdhgm TEKNIKODA\Desktop\bilsem\raising-gifted-children.jpg"/>
          <p:cNvPicPr>
            <a:picLocks noChangeAspect="1" noChangeArrowheads="1"/>
          </p:cNvPicPr>
          <p:nvPr/>
        </p:nvPicPr>
        <p:blipFill>
          <a:blip r:embed="rId3" cstate="print"/>
          <a:srcRect/>
          <a:stretch>
            <a:fillRect/>
          </a:stretch>
        </p:blipFill>
        <p:spPr bwMode="auto">
          <a:xfrm>
            <a:off x="6300357" y="1412776"/>
            <a:ext cx="2016059" cy="3528392"/>
          </a:xfrm>
          <a:prstGeom prst="rect">
            <a:avLst/>
          </a:prstGeom>
          <a:noFill/>
          <a:ln w="9525">
            <a:noFill/>
            <a:miter lim="800000"/>
            <a:headEnd/>
            <a:tailEnd/>
          </a:ln>
          <a:effectLst>
            <a:reflection endPos="35000" dist="38100" dir="5400000" sy="-100000" algn="bl" rotWithShape="0"/>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165416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5057" name="1 Başlık"/>
          <p:cNvSpPr>
            <a:spLocks noGrp="1"/>
          </p:cNvSpPr>
          <p:nvPr>
            <p:ph type="title"/>
          </p:nvPr>
        </p:nvSpPr>
        <p:spPr>
          <a:xfrm>
            <a:off x="1342768" y="188640"/>
            <a:ext cx="7498020" cy="936526"/>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Yaratıcılık</a:t>
            </a:r>
          </a:p>
        </p:txBody>
      </p:sp>
      <p:sp>
        <p:nvSpPr>
          <p:cNvPr id="45058" name="2 İçerik Yer Tutucusu"/>
          <p:cNvSpPr>
            <a:spLocks noGrp="1"/>
          </p:cNvSpPr>
          <p:nvPr>
            <p:ph idx="1"/>
          </p:nvPr>
        </p:nvSpPr>
        <p:spPr>
          <a:xfrm>
            <a:off x="251520" y="1484313"/>
            <a:ext cx="4653284" cy="4608512"/>
          </a:xfrm>
        </p:spPr>
        <p:txBody>
          <a:bodyPr/>
          <a:lstStyle/>
          <a:p>
            <a:pPr>
              <a:lnSpc>
                <a:spcPct val="150000"/>
              </a:lnSpc>
            </a:pPr>
            <a:r>
              <a:rPr lang="tr-TR" sz="2000" dirty="0" smtClean="0">
                <a:solidFill>
                  <a:schemeClr val="tx1"/>
                </a:solidFill>
                <a:latin typeface="Verdana" pitchFamily="34" charset="0"/>
              </a:rPr>
              <a:t>Düşüncelerin </a:t>
            </a:r>
            <a:r>
              <a:rPr lang="tr-TR" sz="2000" b="1" dirty="0" smtClean="0">
                <a:solidFill>
                  <a:schemeClr val="tx1"/>
                </a:solidFill>
                <a:latin typeface="Verdana" pitchFamily="34" charset="0"/>
              </a:rPr>
              <a:t>akıcı, esnek ve özgün</a:t>
            </a:r>
            <a:r>
              <a:rPr lang="tr-TR" sz="2000" dirty="0" smtClean="0">
                <a:solidFill>
                  <a:schemeClr val="tx1"/>
                </a:solidFill>
                <a:latin typeface="Verdana" pitchFamily="34" charset="0"/>
              </a:rPr>
              <a:t> olması</a:t>
            </a:r>
          </a:p>
          <a:p>
            <a:pPr>
              <a:lnSpc>
                <a:spcPct val="150000"/>
              </a:lnSpc>
            </a:pPr>
            <a:r>
              <a:rPr lang="tr-TR" sz="2000" b="1" dirty="0" smtClean="0">
                <a:solidFill>
                  <a:schemeClr val="tx1"/>
                </a:solidFill>
                <a:latin typeface="Verdana" pitchFamily="34" charset="0"/>
              </a:rPr>
              <a:t>Deneyime açık </a:t>
            </a:r>
            <a:r>
              <a:rPr lang="tr-TR" sz="2000" dirty="0" smtClean="0">
                <a:solidFill>
                  <a:schemeClr val="tx1"/>
                </a:solidFill>
                <a:latin typeface="Verdana" pitchFamily="34" charset="0"/>
              </a:rPr>
              <a:t>olma</a:t>
            </a:r>
          </a:p>
          <a:p>
            <a:pPr>
              <a:lnSpc>
                <a:spcPct val="150000"/>
              </a:lnSpc>
            </a:pPr>
            <a:r>
              <a:rPr lang="tr-TR" sz="2000" dirty="0" smtClean="0">
                <a:solidFill>
                  <a:schemeClr val="tx1"/>
                </a:solidFill>
                <a:latin typeface="Verdana" pitchFamily="34" charset="0"/>
              </a:rPr>
              <a:t>Başkalarının düşünce ve ürünlerindeki </a:t>
            </a:r>
            <a:r>
              <a:rPr lang="tr-TR" sz="2000" b="1" dirty="0" smtClean="0">
                <a:solidFill>
                  <a:schemeClr val="tx1"/>
                </a:solidFill>
                <a:latin typeface="Verdana" pitchFamily="34" charset="0"/>
              </a:rPr>
              <a:t>yeniliğe ve değişikliğe karşı alıcı </a:t>
            </a:r>
            <a:r>
              <a:rPr lang="tr-TR" sz="2000" dirty="0" smtClean="0">
                <a:solidFill>
                  <a:schemeClr val="tx1"/>
                </a:solidFill>
                <a:latin typeface="Verdana" pitchFamily="34" charset="0"/>
              </a:rPr>
              <a:t>olma</a:t>
            </a:r>
          </a:p>
          <a:p>
            <a:pPr>
              <a:lnSpc>
                <a:spcPct val="150000"/>
              </a:lnSpc>
            </a:pPr>
            <a:r>
              <a:rPr lang="tr-TR" sz="2000" dirty="0" smtClean="0">
                <a:solidFill>
                  <a:schemeClr val="tx1"/>
                </a:solidFill>
                <a:latin typeface="Verdana" pitchFamily="34" charset="0"/>
              </a:rPr>
              <a:t>Ayrıntıya, düşünce ve maddelerin estetik niteliklerine </a:t>
            </a:r>
            <a:r>
              <a:rPr lang="tr-TR" sz="2000" b="1" dirty="0" smtClean="0">
                <a:solidFill>
                  <a:schemeClr val="tx1"/>
                </a:solidFill>
                <a:latin typeface="Verdana" pitchFamily="34" charset="0"/>
              </a:rPr>
              <a:t>duyarlı </a:t>
            </a:r>
            <a:r>
              <a:rPr lang="tr-TR" sz="2000" dirty="0" smtClean="0">
                <a:solidFill>
                  <a:schemeClr val="tx1"/>
                </a:solidFill>
                <a:latin typeface="Verdana" pitchFamily="34" charset="0"/>
              </a:rPr>
              <a:t>olma</a:t>
            </a:r>
          </a:p>
          <a:p>
            <a:pPr>
              <a:lnSpc>
                <a:spcPct val="150000"/>
              </a:lnSpc>
            </a:pPr>
            <a:endParaRPr lang="tr-TR" sz="2000" dirty="0" smtClean="0">
              <a:solidFill>
                <a:schemeClr val="tx1"/>
              </a:solidFill>
              <a:latin typeface="Verdana" pitchFamily="34" charset="0"/>
            </a:endParaRPr>
          </a:p>
        </p:txBody>
      </p:sp>
      <p:sp>
        <p:nvSpPr>
          <p:cNvPr id="10" name="Altbilgi Yer Tutucusu 3"/>
          <p:cNvSpPr>
            <a:spLocks noGrp="1"/>
          </p:cNvSpPr>
          <p:nvPr>
            <p:ph type="ftr" sz="quarter" idx="11"/>
          </p:nvPr>
        </p:nvSpPr>
        <p:spPr>
          <a:xfrm>
            <a:off x="2339752" y="6381328"/>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5059" name="3 Slayt Numarası Yer Tutucusu"/>
          <p:cNvSpPr>
            <a:spLocks noGrp="1"/>
          </p:cNvSpPr>
          <p:nvPr>
            <p:ph type="sldNum" sz="quarter" idx="12"/>
          </p:nvPr>
        </p:nvSpPr>
        <p:spPr>
          <a:noFill/>
        </p:spPr>
        <p:txBody>
          <a:bodyPr/>
          <a:lstStyle/>
          <a:p>
            <a:fld id="{D17EA1E5-8437-4F00-BC8F-38BC8CDEAC87}" type="slidenum">
              <a:rPr lang="en-US" smtClean="0">
                <a:latin typeface="Georgia" pitchFamily="18" charset="0"/>
                <a:ea typeface="ヒラギノ明朝 ProN W3"/>
                <a:cs typeface="ヒラギノ明朝 ProN W3"/>
                <a:sym typeface="Georgia" pitchFamily="18" charset="0"/>
              </a:rPr>
              <a:pPr/>
              <a:t>14</a:t>
            </a:fld>
            <a:endParaRPr lang="en-US" smtClean="0">
              <a:latin typeface="Georgia" pitchFamily="18" charset="0"/>
              <a:ea typeface="ヒラギノ明朝 ProN W3"/>
              <a:cs typeface="ヒラギノ明朝 ProN W3"/>
              <a:sym typeface="Georgia" pitchFamily="18" charset="0"/>
            </a:endParaRPr>
          </a:p>
        </p:txBody>
      </p:sp>
      <p:pic>
        <p:nvPicPr>
          <p:cNvPr id="45060" name="Picture 5" descr="C:\Users\Bkoerdhgm TEKNIKODA\Desktop\bilsem\trabzonbilsem_kamp_2011_143.jpg"/>
          <p:cNvPicPr>
            <a:picLocks noChangeAspect="1" noChangeArrowheads="1"/>
          </p:cNvPicPr>
          <p:nvPr/>
        </p:nvPicPr>
        <p:blipFill>
          <a:blip r:embed="rId3" cstate="print"/>
          <a:srcRect/>
          <a:stretch>
            <a:fillRect/>
          </a:stretch>
        </p:blipFill>
        <p:spPr bwMode="auto">
          <a:xfrm>
            <a:off x="4904804" y="1628775"/>
            <a:ext cx="3935983" cy="2952353"/>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51946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6081" name="1 Başlık"/>
          <p:cNvSpPr>
            <a:spLocks noGrp="1"/>
          </p:cNvSpPr>
          <p:nvPr>
            <p:ph type="title"/>
          </p:nvPr>
        </p:nvSpPr>
        <p:spPr>
          <a:xfrm>
            <a:off x="1436412" y="188640"/>
            <a:ext cx="7549712" cy="1146175"/>
          </a:xfrm>
        </p:spPr>
        <p:txBody>
          <a:bodyPr/>
          <a:lstStyle/>
          <a:p>
            <a:r>
              <a:rPr lang="tr-TR" sz="2800" b="1" dirty="0" smtClean="0">
                <a:solidFill>
                  <a:schemeClr val="tx1"/>
                </a:solidFill>
                <a:latin typeface="Verdana" pitchFamily="34" charset="0"/>
              </a:rPr>
              <a:t>Motivasyon</a:t>
            </a:r>
          </a:p>
        </p:txBody>
      </p:sp>
      <p:sp>
        <p:nvSpPr>
          <p:cNvPr id="46082" name="2 İçerik Yer Tutucusu"/>
          <p:cNvSpPr>
            <a:spLocks noGrp="1"/>
          </p:cNvSpPr>
          <p:nvPr>
            <p:ph idx="1"/>
          </p:nvPr>
        </p:nvSpPr>
        <p:spPr>
          <a:xfrm>
            <a:off x="323528" y="1549345"/>
            <a:ext cx="8229600" cy="4608512"/>
          </a:xfrm>
        </p:spPr>
        <p:txBody>
          <a:bodyPr/>
          <a:lstStyle/>
          <a:p>
            <a:r>
              <a:rPr lang="tr-TR" sz="2000" dirty="0" smtClean="0">
                <a:solidFill>
                  <a:schemeClr val="tx1"/>
                </a:solidFill>
                <a:latin typeface="Verdana" pitchFamily="34" charset="0"/>
              </a:rPr>
              <a:t>Belirli bir problem veya  çalışma alanına  karşı yüksek düzeyde </a:t>
            </a:r>
            <a:r>
              <a:rPr lang="tr-TR" sz="2000" b="1" dirty="0" smtClean="0">
                <a:solidFill>
                  <a:schemeClr val="tx1"/>
                </a:solidFill>
                <a:latin typeface="Verdana" pitchFamily="34" charset="0"/>
              </a:rPr>
              <a:t>ilgi, heves, hayranlık, bağlılık duyma </a:t>
            </a:r>
            <a:r>
              <a:rPr lang="tr-TR" sz="2000" dirty="0" smtClean="0">
                <a:solidFill>
                  <a:schemeClr val="tx1"/>
                </a:solidFill>
                <a:latin typeface="Verdana" pitchFamily="34" charset="0"/>
              </a:rPr>
              <a:t>kapasitesi,</a:t>
            </a:r>
          </a:p>
          <a:p>
            <a:endParaRPr lang="tr-TR" sz="2000" dirty="0" smtClean="0">
              <a:solidFill>
                <a:schemeClr val="tx1"/>
              </a:solidFill>
              <a:latin typeface="Verdana" pitchFamily="34" charset="0"/>
            </a:endParaRPr>
          </a:p>
          <a:p>
            <a:r>
              <a:rPr lang="tr-TR" sz="2000" b="1" dirty="0" smtClean="0">
                <a:solidFill>
                  <a:schemeClr val="tx1"/>
                </a:solidFill>
                <a:latin typeface="Verdana" pitchFamily="34" charset="0"/>
              </a:rPr>
              <a:t>Azimli, sabırlı, kararlı olma, çok çalışabilme </a:t>
            </a:r>
            <a:r>
              <a:rPr lang="tr-TR" sz="2000" dirty="0" smtClean="0">
                <a:solidFill>
                  <a:schemeClr val="tx1"/>
                </a:solidFill>
                <a:latin typeface="Verdana" pitchFamily="34" charset="0"/>
              </a:rPr>
              <a:t>ve kendini belirli bir işe </a:t>
            </a:r>
            <a:r>
              <a:rPr lang="tr-TR" sz="2000" b="1" dirty="0" smtClean="0">
                <a:solidFill>
                  <a:schemeClr val="tx1"/>
                </a:solidFill>
                <a:latin typeface="Verdana" pitchFamily="34" charset="0"/>
              </a:rPr>
              <a:t>adayabilme</a:t>
            </a:r>
            <a:r>
              <a:rPr lang="tr-TR" sz="2000" dirty="0" smtClean="0">
                <a:solidFill>
                  <a:schemeClr val="tx1"/>
                </a:solidFill>
                <a:latin typeface="Verdana" pitchFamily="34" charset="0"/>
              </a:rPr>
              <a:t> kapasitesi,</a:t>
            </a:r>
          </a:p>
          <a:p>
            <a:pPr>
              <a:buFont typeface="Georgia" pitchFamily="18" charset="0"/>
              <a:buNone/>
            </a:pPr>
            <a:endParaRPr lang="tr-TR" sz="2000" dirty="0" smtClean="0">
              <a:solidFill>
                <a:schemeClr val="tx1"/>
              </a:solidFill>
              <a:latin typeface="Verdana" pitchFamily="34" charset="0"/>
            </a:endParaRPr>
          </a:p>
          <a:p>
            <a:r>
              <a:rPr lang="tr-TR" sz="2000" dirty="0" smtClean="0">
                <a:solidFill>
                  <a:schemeClr val="tx1"/>
                </a:solidFill>
                <a:latin typeface="Verdana" pitchFamily="34" charset="0"/>
              </a:rPr>
              <a:t>Önemli bir işin üstesinden gelebileceğine </a:t>
            </a:r>
          </a:p>
          <a:p>
            <a:pPr marL="109728" indent="0">
              <a:buNone/>
            </a:pPr>
            <a:r>
              <a:rPr lang="tr-TR" sz="2000" dirty="0" smtClean="0">
                <a:solidFill>
                  <a:schemeClr val="tx1"/>
                </a:solidFill>
                <a:latin typeface="Verdana" pitchFamily="34" charset="0"/>
              </a:rPr>
              <a:t>   ilişkin </a:t>
            </a:r>
            <a:r>
              <a:rPr lang="tr-TR" sz="2000" b="1" dirty="0" smtClean="0">
                <a:solidFill>
                  <a:schemeClr val="tx1"/>
                </a:solidFill>
                <a:latin typeface="Verdana" pitchFamily="34" charset="0"/>
              </a:rPr>
              <a:t>özgüvene</a:t>
            </a:r>
            <a:r>
              <a:rPr lang="tr-TR" sz="2000" dirty="0" smtClean="0">
                <a:solidFill>
                  <a:schemeClr val="tx1"/>
                </a:solidFill>
                <a:latin typeface="Verdana" pitchFamily="34" charset="0"/>
              </a:rPr>
              <a:t> ve </a:t>
            </a:r>
            <a:r>
              <a:rPr lang="tr-TR" sz="2000" b="1" dirty="0" smtClean="0">
                <a:solidFill>
                  <a:schemeClr val="tx1"/>
                </a:solidFill>
                <a:latin typeface="Verdana" pitchFamily="34" charset="0"/>
              </a:rPr>
              <a:t>başarma </a:t>
            </a:r>
          </a:p>
          <a:p>
            <a:pPr marL="109728" indent="0">
              <a:buNone/>
            </a:pPr>
            <a:r>
              <a:rPr lang="tr-TR" sz="2000" b="1" dirty="0" smtClean="0">
                <a:solidFill>
                  <a:schemeClr val="tx1"/>
                </a:solidFill>
                <a:latin typeface="Verdana" pitchFamily="34" charset="0"/>
              </a:rPr>
              <a:t>   güdüsüne </a:t>
            </a:r>
            <a:r>
              <a:rPr lang="tr-TR" sz="2000" dirty="0" smtClean="0">
                <a:solidFill>
                  <a:schemeClr val="tx1"/>
                </a:solidFill>
                <a:latin typeface="Verdana" pitchFamily="34" charset="0"/>
              </a:rPr>
              <a:t>sahip olma.</a:t>
            </a:r>
          </a:p>
          <a:p>
            <a:endParaRPr lang="tr-TR" sz="2000" dirty="0" smtClean="0">
              <a:solidFill>
                <a:schemeClr val="tx1"/>
              </a:solidFill>
              <a:latin typeface="Verdana" pitchFamily="34" charset="0"/>
            </a:endParaRPr>
          </a:p>
          <a:p>
            <a:endParaRPr lang="tr-TR" sz="2000" dirty="0" smtClean="0">
              <a:solidFill>
                <a:schemeClr val="tx1"/>
              </a:solidFill>
              <a:latin typeface="Verdana" pitchFamily="34" charset="0"/>
            </a:endParaRPr>
          </a:p>
        </p:txBody>
      </p:sp>
      <p:sp>
        <p:nvSpPr>
          <p:cNvPr id="10" name="Altbilgi Yer Tutucusu 3"/>
          <p:cNvSpPr>
            <a:spLocks noGrp="1"/>
          </p:cNvSpPr>
          <p:nvPr>
            <p:ph type="ftr" sz="quarter" idx="11"/>
          </p:nvPr>
        </p:nvSpPr>
        <p:spPr>
          <a:xfrm>
            <a:off x="1547664" y="6198765"/>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6083" name="3 Slayt Numarası Yer Tutucusu"/>
          <p:cNvSpPr>
            <a:spLocks noGrp="1"/>
          </p:cNvSpPr>
          <p:nvPr>
            <p:ph type="sldNum" sz="quarter" idx="12"/>
          </p:nvPr>
        </p:nvSpPr>
        <p:spPr>
          <a:noFill/>
        </p:spPr>
        <p:txBody>
          <a:bodyPr/>
          <a:lstStyle/>
          <a:p>
            <a:fld id="{89946D48-D6F4-4D4F-B99F-20EB8F65069E}" type="slidenum">
              <a:rPr lang="en-US" smtClean="0">
                <a:latin typeface="Georgia" pitchFamily="18" charset="0"/>
                <a:ea typeface="ヒラギノ明朝 ProN W3"/>
                <a:cs typeface="ヒラギノ明朝 ProN W3"/>
                <a:sym typeface="Georgia" pitchFamily="18" charset="0"/>
              </a:rPr>
              <a:pPr/>
              <a:t>15</a:t>
            </a:fld>
            <a:endParaRPr lang="en-US" smtClean="0">
              <a:latin typeface="Georgia" pitchFamily="18" charset="0"/>
              <a:ea typeface="ヒラギノ明朝 ProN W3"/>
              <a:cs typeface="ヒラギノ明朝 ProN W3"/>
              <a:sym typeface="Georgia" pitchFamily="18" charset="0"/>
            </a:endParaRPr>
          </a:p>
        </p:txBody>
      </p:sp>
      <p:pic>
        <p:nvPicPr>
          <p:cNvPr id="46084" name="Picture 5" descr="C:\Users\Bkoerdhgm TEKNIKODA\Desktop\bilsem\trabzonbilsem_kamp_2011_147.jpg"/>
          <p:cNvPicPr>
            <a:picLocks noChangeAspect="1" noChangeArrowheads="1"/>
          </p:cNvPicPr>
          <p:nvPr/>
        </p:nvPicPr>
        <p:blipFill>
          <a:blip r:embed="rId3" cstate="print"/>
          <a:srcRect/>
          <a:stretch>
            <a:fillRect/>
          </a:stretch>
        </p:blipFill>
        <p:spPr bwMode="auto">
          <a:xfrm>
            <a:off x="5436096" y="4293096"/>
            <a:ext cx="2973965" cy="2232248"/>
          </a:xfrm>
          <a:prstGeom prst="rect">
            <a:avLst/>
          </a:prstGeom>
          <a:noFill/>
          <a:ln w="9525">
            <a:noFill/>
            <a:miter lim="800000"/>
            <a:headEnd/>
            <a:tailEnd/>
          </a:ln>
          <a:effectLst>
            <a:glow rad="203200">
              <a:schemeClr val="accent1">
                <a:alpha val="40000"/>
              </a:schemeClr>
            </a:glow>
            <a:softEdge rad="228600"/>
          </a:effec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410114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15355"/>
            <a:ext cx="7668344"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Yetenekli Birey</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54589" y="2060848"/>
            <a:ext cx="7817811" cy="3987824"/>
          </a:xfrm>
        </p:spPr>
        <p:txBody>
          <a:bodyPr>
            <a:noAutofit/>
          </a:bodyPr>
          <a:lstStyle/>
          <a:p>
            <a:pPr algn="just">
              <a:lnSpc>
                <a:spcPct val="150000"/>
              </a:lnSpc>
            </a:pPr>
            <a:r>
              <a:rPr lang="tr-TR" sz="2000" dirty="0" smtClean="0">
                <a:solidFill>
                  <a:schemeClr val="tx1"/>
                </a:solidFill>
                <a:latin typeface="Verdana" pitchFamily="34" charset="0"/>
              </a:rPr>
              <a:t>21.  yüzyılın bilgi ve yaratıcılığa dayalı rekabet dünyasında özel yetenekliler bilim, teknoloji, sanat, iş ve hizmet alanlarında, genel anlamda uygarlığa katkıda bulunabilecek bireylerdir. </a:t>
            </a:r>
          </a:p>
          <a:p>
            <a:pPr algn="just">
              <a:lnSpc>
                <a:spcPct val="150000"/>
              </a:lnSpc>
              <a:buFont typeface="Georgia" pitchFamily="18" charset="0"/>
              <a:buNone/>
            </a:pPr>
            <a:endParaRPr lang="tr-TR" sz="2000" dirty="0" smtClean="0">
              <a:solidFill>
                <a:schemeClr val="tx1"/>
              </a:solidFill>
              <a:latin typeface="Verdana" pitchFamily="34" charset="0"/>
            </a:endParaRPr>
          </a:p>
          <a:p>
            <a:pPr algn="just">
              <a:lnSpc>
                <a:spcPct val="150000"/>
              </a:lnSpc>
            </a:pPr>
            <a:r>
              <a:rPr lang="tr-TR" sz="2000" dirty="0" smtClean="0">
                <a:solidFill>
                  <a:schemeClr val="tx1"/>
                </a:solidFill>
                <a:latin typeface="Verdana" pitchFamily="34" charset="0"/>
              </a:rPr>
              <a:t>Dünyadaki  hızlı değişimler; eğitim ve iş piyasasında yaratıcı ve problem çözme yeteneği güçlü bireylerin önemini daha da arttırmaktadır.</a:t>
            </a:r>
          </a:p>
        </p:txBody>
      </p:sp>
      <p:sp>
        <p:nvSpPr>
          <p:cNvPr id="9" name="Altbilgi Yer Tutucusu 3"/>
          <p:cNvSpPr>
            <a:spLocks noGrp="1"/>
          </p:cNvSpPr>
          <p:nvPr>
            <p:ph type="ftr" sz="quarter" idx="11"/>
          </p:nvPr>
        </p:nvSpPr>
        <p:spPr>
          <a:xfrm>
            <a:off x="1763688" y="6309320"/>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16</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290063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15355"/>
            <a:ext cx="7668344"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Zihinsel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0" y="1460431"/>
            <a:ext cx="8640960" cy="5089710"/>
          </a:xfrm>
        </p:spPr>
        <p:txBody>
          <a:bodyPr>
            <a:noAutofit/>
          </a:bodyPr>
          <a:lstStyle/>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Çeşitli alanlarda özel yetenekleri vardır.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Yoğun motivasyon gösterebilirler.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Gelişim basamaklarını yaşıtlarından önce tamamlarlar.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Sürekli soru sorarlar, meraklıdırlar.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Ayrıntılara dikkat ederler.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Kendisinin seçtiği konuda veya ilgi alanlarında bağımsız çalışabilirler.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Çabuk ve kolay öğrenirler, kavrama ve akılda tutma süreleri yüksektir.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Birbirini takip eden konular, olaylar dizisi karşısında sonraki adımı tahmin edebilirler.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Derin ve geniş ilgi alanlarına sahiptirler.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Bir alanda öğrendiği konu ile bir başka alanda öğrendiği onu arasında akla yatkın ilişkiler kurabilirler.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Kelime dağarcıkları zengindir.</a:t>
            </a:r>
          </a:p>
          <a:p>
            <a:pPr>
              <a:lnSpc>
                <a:spcPct val="150000"/>
              </a:lnSpc>
            </a:pPr>
            <a:endParaRPr lang="tr-TR" sz="1400" dirty="0" smtClean="0">
              <a:solidFill>
                <a:schemeClr val="tx1"/>
              </a:solidFill>
            </a:endParaRPr>
          </a:p>
          <a:p>
            <a:pPr>
              <a:lnSpc>
                <a:spcPct val="150000"/>
              </a:lnSpc>
            </a:pPr>
            <a:endParaRPr lang="tr-TR" sz="1400" dirty="0" smtClean="0">
              <a:solidFill>
                <a:schemeClr val="tx1"/>
              </a:solidFill>
              <a:latin typeface="Verdana" pitchFamily="34" charset="0"/>
            </a:endParaRPr>
          </a:p>
        </p:txBody>
      </p:sp>
      <p:sp>
        <p:nvSpPr>
          <p:cNvPr id="9" name="Altbilgi Yer Tutucusu 3"/>
          <p:cNvSpPr>
            <a:spLocks noGrp="1"/>
          </p:cNvSpPr>
          <p:nvPr>
            <p:ph type="ftr" sz="quarter" idx="11"/>
          </p:nvPr>
        </p:nvSpPr>
        <p:spPr>
          <a:xfrm>
            <a:off x="4283968" y="6381328"/>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17</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27992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15355"/>
            <a:ext cx="7668344"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39863" y="1458495"/>
            <a:ext cx="8804137" cy="4608512"/>
          </a:xfrm>
        </p:spPr>
        <p:txBody>
          <a:bodyPr>
            <a:noAutofit/>
          </a:bodyPr>
          <a:lstStyle/>
          <a:p>
            <a:pPr eaLnBrk="1" hangingPunct="1">
              <a:lnSpc>
                <a:spcPct val="150000"/>
              </a:lnSpc>
              <a:buFont typeface="Wingdings" pitchFamily="2" charset="2"/>
              <a:buChar char="q"/>
            </a:pPr>
            <a:r>
              <a:rPr lang="tr-TR" altLang="tr-TR" sz="1800" dirty="0" smtClean="0">
                <a:solidFill>
                  <a:schemeClr val="tx1"/>
                </a:solidFill>
                <a:latin typeface="Verdana" pitchFamily="34" charset="0"/>
              </a:rPr>
              <a:t>Kendilerine güvenir, kolaylıkla sorumluluk alabilirler.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Yeni ve değişik durumlara kolay ve çabuk uyarlar.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Sosyal etkinliklere katılmaktan hoşlanırlar.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Duyarlıdırlar; empati yetenekleri gelişmiştir.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Grup içinde lider olurlar.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Grubun ilerisindedirler; yetişkinlerle iletişime girmeyi tercih ederler.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Başkalarıyla kolayca işbirliği yaparlar.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Genelde alçak gönüllüdürler; başkalarına yardım etmekten hoşlanırlar.</a:t>
            </a:r>
          </a:p>
          <a:p>
            <a:pPr eaLnBrk="1" hangingPunct="1">
              <a:lnSpc>
                <a:spcPct val="150000"/>
              </a:lnSpc>
              <a:buFont typeface="Wingdings" pitchFamily="2" charset="2"/>
              <a:buChar char="q"/>
            </a:pPr>
            <a:r>
              <a:rPr lang="tr-TR" altLang="tr-TR" sz="1800" dirty="0" smtClean="0">
                <a:solidFill>
                  <a:schemeClr val="tx1"/>
                </a:solidFill>
                <a:latin typeface="Verdana" pitchFamily="34" charset="0"/>
              </a:rPr>
              <a:t>Sınıf arkadaşları tarafından yeni fikir, bilgi kaynağı ve grup lideri olarak görülürler.</a:t>
            </a:r>
          </a:p>
          <a:p>
            <a:pPr eaLnBrk="1" hangingPunct="1">
              <a:lnSpc>
                <a:spcPct val="150000"/>
              </a:lnSpc>
              <a:buFont typeface="Wingdings" pitchFamily="2" charset="2"/>
              <a:buChar char="q"/>
            </a:pPr>
            <a:endParaRPr lang="tr-TR" altLang="tr-TR" sz="700" dirty="0" smtClean="0">
              <a:solidFill>
                <a:schemeClr val="tx1"/>
              </a:solidFill>
            </a:endParaRPr>
          </a:p>
          <a:p>
            <a:pPr>
              <a:lnSpc>
                <a:spcPct val="150000"/>
              </a:lnSpc>
            </a:pPr>
            <a:endParaRPr lang="tr-TR" sz="1800" dirty="0" smtClean="0">
              <a:solidFill>
                <a:schemeClr val="tx1"/>
              </a:solidFill>
            </a:endParaRPr>
          </a:p>
          <a:p>
            <a:pPr>
              <a:lnSpc>
                <a:spcPct val="150000"/>
              </a:lnSpc>
            </a:pPr>
            <a:endParaRPr lang="tr-TR" sz="1800" dirty="0" smtClean="0">
              <a:solidFill>
                <a:schemeClr val="tx1"/>
              </a:solidFill>
              <a:latin typeface="Verdana" pitchFamily="34" charset="0"/>
            </a:endParaRPr>
          </a:p>
        </p:txBody>
      </p:sp>
      <p:sp>
        <p:nvSpPr>
          <p:cNvPr id="9" name="Altbilgi Yer Tutucusu 3"/>
          <p:cNvSpPr>
            <a:spLocks noGrp="1"/>
          </p:cNvSpPr>
          <p:nvPr>
            <p:ph type="ftr" sz="quarter" idx="11"/>
          </p:nvPr>
        </p:nvSpPr>
        <p:spPr>
          <a:xfrm>
            <a:off x="1979712" y="6309320"/>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18</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167596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15355"/>
            <a:ext cx="7668344"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Müzik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57158" y="1714488"/>
            <a:ext cx="8572560" cy="4608512"/>
          </a:xfrm>
        </p:spPr>
        <p:txBody>
          <a:bodyPr/>
          <a:lstStyle/>
          <a:p>
            <a:pPr>
              <a:buFont typeface="Wingdings" pitchFamily="2" charset="2"/>
              <a:buChar char="q"/>
            </a:pPr>
            <a:endParaRPr lang="tr-TR" altLang="tr-TR" sz="2000" dirty="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dirty="0" smtClean="0"/>
          </a:p>
          <a:p>
            <a:endParaRPr lang="tr-TR" sz="2000" dirty="0" smtClean="0"/>
          </a:p>
          <a:p>
            <a:endParaRPr lang="tr-TR" sz="2000" dirty="0" smtClean="0">
              <a:solidFill>
                <a:schemeClr val="bg1"/>
              </a:solidFill>
              <a:latin typeface="Verdana" pitchFamily="34" charset="0"/>
            </a:endParaRPr>
          </a:p>
        </p:txBody>
      </p:sp>
      <p:sp>
        <p:nvSpPr>
          <p:cNvPr id="10" name="Altbilgi Yer Tutucusu 3"/>
          <p:cNvSpPr>
            <a:spLocks noGrp="1"/>
          </p:cNvSpPr>
          <p:nvPr>
            <p:ph type="ftr" sz="quarter" idx="11"/>
          </p:nvPr>
        </p:nvSpPr>
        <p:spPr>
          <a:xfrm>
            <a:off x="2195736" y="6309320"/>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19</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7" name="6 Dikdörtgen"/>
          <p:cNvSpPr/>
          <p:nvPr/>
        </p:nvSpPr>
        <p:spPr>
          <a:xfrm>
            <a:off x="527001" y="1844824"/>
            <a:ext cx="8215370" cy="3775777"/>
          </a:xfrm>
          <a:prstGeom prst="rect">
            <a:avLst/>
          </a:prstGeom>
        </p:spPr>
        <p:txBody>
          <a:bodyPr wrap="square">
            <a:spAutoFit/>
          </a:bodyPr>
          <a:lstStyle/>
          <a:p>
            <a:pPr marL="285750" indent="-285750" eaLnBrk="1" fontAlgn="auto" hangingPunct="1">
              <a:lnSpc>
                <a:spcPct val="150000"/>
              </a:lnSpc>
              <a:spcAft>
                <a:spcPts val="0"/>
              </a:spcAft>
              <a:buFont typeface="Wingdings" panose="05000000000000000000" pitchFamily="2" charset="2"/>
              <a:buChar char="Ø"/>
              <a:defRPr/>
            </a:pPr>
            <a:r>
              <a:rPr lang="tr-TR" dirty="0" smtClean="0">
                <a:solidFill>
                  <a:schemeClr val="tx1"/>
                </a:solidFill>
                <a:latin typeface="Verdana" pitchFamily="34" charset="0"/>
              </a:rPr>
              <a:t>Ritim ve melodiye diğer çocuklardan fazla tepkide bulunurlar.</a:t>
            </a:r>
          </a:p>
          <a:p>
            <a:pPr marL="285750" indent="-285750" eaLnBrk="1" fontAlgn="auto" hangingPunct="1">
              <a:lnSpc>
                <a:spcPct val="150000"/>
              </a:lnSpc>
              <a:spcAft>
                <a:spcPts val="0"/>
              </a:spcAft>
              <a:buFont typeface="Wingdings" panose="05000000000000000000" pitchFamily="2" charset="2"/>
              <a:buChar char="Ø"/>
              <a:defRPr/>
            </a:pPr>
            <a:r>
              <a:rPr lang="tr-TR" dirty="0" smtClean="0">
                <a:solidFill>
                  <a:schemeClr val="tx1"/>
                </a:solidFill>
                <a:latin typeface="Verdana" pitchFamily="34" charset="0"/>
              </a:rPr>
              <a:t>Müzik parçaları bestelemeye büyük istek ve çaba gösterirler,</a:t>
            </a:r>
          </a:p>
          <a:p>
            <a:pPr marL="285750" indent="-285750" eaLnBrk="1" fontAlgn="auto" hangingPunct="1">
              <a:lnSpc>
                <a:spcPct val="150000"/>
              </a:lnSpc>
              <a:spcAft>
                <a:spcPts val="0"/>
              </a:spcAft>
              <a:buFont typeface="Wingdings" panose="05000000000000000000" pitchFamily="2" charset="2"/>
              <a:buChar char="Ø"/>
              <a:defRPr/>
            </a:pPr>
            <a:r>
              <a:rPr lang="tr-TR" dirty="0" smtClean="0">
                <a:solidFill>
                  <a:schemeClr val="tx1"/>
                </a:solidFill>
                <a:latin typeface="Verdana" pitchFamily="34" charset="0"/>
              </a:rPr>
              <a:t>Başkaları şarkı söylerken onlara katılmaktan hoşlanırlar</a:t>
            </a:r>
            <a:r>
              <a:rPr lang="tr-TR" dirty="0">
                <a:solidFill>
                  <a:schemeClr val="tx1"/>
                </a:solidFill>
                <a:latin typeface="Verdana" pitchFamily="34" charset="0"/>
              </a:rPr>
              <a:t>.</a:t>
            </a:r>
            <a:endParaRPr lang="tr-TR" dirty="0" smtClean="0">
              <a:solidFill>
                <a:schemeClr val="tx1"/>
              </a:solidFill>
              <a:latin typeface="Verdana" pitchFamily="34" charset="0"/>
            </a:endParaRPr>
          </a:p>
          <a:p>
            <a:pPr marL="285750" indent="-285750" eaLnBrk="1" fontAlgn="auto" hangingPunct="1">
              <a:lnSpc>
                <a:spcPct val="150000"/>
              </a:lnSpc>
              <a:spcAft>
                <a:spcPts val="0"/>
              </a:spcAft>
              <a:buFont typeface="Wingdings" panose="05000000000000000000" pitchFamily="2" charset="2"/>
              <a:buChar char="Ø"/>
              <a:defRPr/>
            </a:pPr>
            <a:r>
              <a:rPr lang="tr-TR" dirty="0" smtClean="0">
                <a:solidFill>
                  <a:schemeClr val="tx1"/>
                </a:solidFill>
                <a:latin typeface="Verdana" pitchFamily="34" charset="0"/>
              </a:rPr>
              <a:t>Duygu ve düşüncelerini anlatmak için sık sık müziği araç olarak kullanırlar.</a:t>
            </a:r>
          </a:p>
          <a:p>
            <a:pPr marL="285750" indent="-285750" eaLnBrk="1" fontAlgn="auto" hangingPunct="1">
              <a:lnSpc>
                <a:spcPct val="150000"/>
              </a:lnSpc>
              <a:spcAft>
                <a:spcPts val="0"/>
              </a:spcAft>
              <a:buFont typeface="Wingdings" panose="05000000000000000000" pitchFamily="2" charset="2"/>
              <a:buChar char="Ø"/>
              <a:defRPr/>
            </a:pPr>
            <a:r>
              <a:rPr lang="tr-TR" dirty="0" smtClean="0">
                <a:solidFill>
                  <a:schemeClr val="tx1"/>
                </a:solidFill>
                <a:latin typeface="Verdana" pitchFamily="34" charset="0"/>
              </a:rPr>
              <a:t>Çeşitli müzik aletleri ile ilgilenir, onları çalmayı denerler.</a:t>
            </a:r>
          </a:p>
          <a:p>
            <a:pPr marL="285750" indent="-285750" eaLnBrk="1" fontAlgn="auto" hangingPunct="1">
              <a:lnSpc>
                <a:spcPct val="150000"/>
              </a:lnSpc>
              <a:spcAft>
                <a:spcPts val="0"/>
              </a:spcAft>
              <a:buFont typeface="Wingdings" panose="05000000000000000000" pitchFamily="2" charset="2"/>
              <a:buChar char="Ø"/>
              <a:defRPr/>
            </a:pPr>
            <a:r>
              <a:rPr lang="tr-TR" dirty="0" smtClean="0">
                <a:solidFill>
                  <a:schemeClr val="tx1"/>
                </a:solidFill>
                <a:latin typeface="Verdana" pitchFamily="34" charset="0"/>
              </a:rPr>
              <a:t>Dinlediği şarkıyı kısa zamanda öğrenir, anlamlı ve uygun şekilde söylerler.</a:t>
            </a:r>
          </a:p>
          <a:p>
            <a:pPr marL="0" indent="0" eaLnBrk="1" fontAlgn="auto" hangingPunct="1">
              <a:lnSpc>
                <a:spcPct val="150000"/>
              </a:lnSpc>
              <a:spcAft>
                <a:spcPts val="0"/>
              </a:spcAft>
              <a:buFont typeface="Arial" pitchFamily="34" charset="0"/>
              <a:buNone/>
              <a:defRPr/>
            </a:pPr>
            <a:endParaRPr lang="tr-TR" dirty="0">
              <a:solidFill>
                <a:schemeClr val="tx1"/>
              </a:solidFill>
              <a:latin typeface="Verdana" pitchFamily="34" charset="0"/>
            </a:endParaRPr>
          </a:p>
        </p:txBody>
      </p:sp>
    </p:spTree>
    <p:extLst>
      <p:ext uri="{BB962C8B-B14F-4D97-AF65-F5344CB8AC3E}">
        <p14:creationId xmlns:p14="http://schemas.microsoft.com/office/powerpoint/2010/main" val="38181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extLst>
              <p:ext uri="{D42A27DB-BD31-4B8C-83A1-F6EECF244321}">
                <p14:modId xmlns:p14="http://schemas.microsoft.com/office/powerpoint/2010/main" val="2860747842"/>
              </p:ext>
            </p:extLst>
          </p:nvPr>
        </p:nvGraphicFramePr>
        <p:xfrm>
          <a:off x="0" y="-10246"/>
          <a:ext cx="9324528" cy="6868246"/>
        </p:xfrm>
        <a:graphic>
          <a:graphicData uri="http://schemas.openxmlformats.org/drawingml/2006/table">
            <a:tbl>
              <a:tblPr firstRow="1" bandRow="1">
                <a:tableStyleId>{5C22544A-7EE6-4342-B048-85BDC9FD1C3A}</a:tableStyleId>
              </a:tblPr>
              <a:tblGrid>
                <a:gridCol w="2267744"/>
                <a:gridCol w="7056784"/>
              </a:tblGrid>
              <a:tr h="251813">
                <a:tc gridSpan="2">
                  <a:txBody>
                    <a:bodyPr/>
                    <a:lstStyle/>
                    <a:p>
                      <a:pPr algn="ctr"/>
                      <a:r>
                        <a:rPr lang="tr-TR" sz="1080" b="1" kern="1200" baseline="0" dirty="0" smtClean="0">
                          <a:solidFill>
                            <a:schemeClr val="lt1"/>
                          </a:solidFill>
                          <a:latin typeface="+mn-lt"/>
                          <a:ea typeface="+mn-ea"/>
                          <a:cs typeface="+mn-cs"/>
                        </a:rPr>
                        <a:t>2018-2019 BİLİM VE SANAT MERKEZLERİ ÖĞRENCİ SEÇİM TAKVİMİ</a:t>
                      </a:r>
                      <a:endParaRPr lang="tr-TR" sz="1080" dirty="0"/>
                    </a:p>
                  </a:txBody>
                  <a:tcPr/>
                </a:tc>
                <a:tc hMerge="1">
                  <a:txBody>
                    <a:bodyPr/>
                    <a:lstStyle/>
                    <a:p>
                      <a:endParaRPr lang="tr-TR" dirty="0"/>
                    </a:p>
                  </a:txBody>
                  <a:tcPr/>
                </a:tc>
              </a:tr>
              <a:tr h="410565">
                <a:tc>
                  <a:txBody>
                    <a:bodyPr/>
                    <a:lstStyle/>
                    <a:p>
                      <a:pPr>
                        <a:spcAft>
                          <a:spcPts val="0"/>
                        </a:spcAft>
                      </a:pPr>
                      <a:r>
                        <a:rPr lang="tr-TR" sz="1200" b="1">
                          <a:solidFill>
                            <a:srgbClr val="000000"/>
                          </a:solidFill>
                          <a:latin typeface="Calibri"/>
                          <a:ea typeface="Calibri"/>
                          <a:cs typeface="Times New Roman"/>
                        </a:rPr>
                        <a:t>12-16 Kasım 2018</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dirty="0">
                          <a:solidFill>
                            <a:srgbClr val="000000"/>
                          </a:solidFill>
                          <a:latin typeface="Calibri"/>
                          <a:ea typeface="Calibri"/>
                          <a:cs typeface="Times New Roman"/>
                        </a:rPr>
                        <a:t>İl tanılama sınav komisyonlarının oluşturulması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19-30 Kasım 2018</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Bilim ve sanat merkezlerine öğrenci seçimi ile ilgili işlemler hakkında bilgilendirme toplantılarının yapılması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03-14 Aralık 2018</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Sınıf öğretmenleri tarafından e-okul Yönetim Bilgi Sistemi üzerinden öğrenci gözlem formlarının doldurulması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17-21 Aralık 2018</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Gözlem formu doldurulan öğrencilerin http://www.meb.gov.tr internet adresinden ilan edilmesi ve gerekli düzeltmelerin yapılması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24 Aralık 2018</a:t>
                      </a:r>
                      <a:endParaRPr lang="tr-TR" sz="1200">
                        <a:solidFill>
                          <a:srgbClr val="000000"/>
                        </a:solidFill>
                        <a:latin typeface="Calibri"/>
                        <a:ea typeface="Calibri"/>
                        <a:cs typeface="Times New Roman"/>
                      </a:endParaRPr>
                    </a:p>
                    <a:p>
                      <a:pPr>
                        <a:spcAft>
                          <a:spcPts val="0"/>
                        </a:spcAft>
                      </a:pPr>
                      <a:r>
                        <a:rPr lang="tr-TR" sz="1200" b="1">
                          <a:solidFill>
                            <a:srgbClr val="000000"/>
                          </a:solidFill>
                          <a:latin typeface="Calibri"/>
                          <a:ea typeface="Calibri"/>
                          <a:cs typeface="Times New Roman"/>
                        </a:rPr>
                        <a:t>04 Ocak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dirty="0">
                          <a:solidFill>
                            <a:srgbClr val="000000"/>
                          </a:solidFill>
                          <a:latin typeface="Calibri"/>
                          <a:ea typeface="Calibri"/>
                          <a:cs typeface="Times New Roman"/>
                        </a:rPr>
                        <a:t>İl tanılama sınav komisyonları tarafından grup tarama uygulaması randevularının verilmesi</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08 Ocak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Grup tarama uygulamasına girecek öğrencilerin giriş belgelerinin</a:t>
                      </a:r>
                    </a:p>
                    <a:p>
                      <a:pPr>
                        <a:spcAft>
                          <a:spcPts val="0"/>
                        </a:spcAft>
                      </a:pPr>
                      <a:r>
                        <a:rPr lang="tr-TR" sz="1200">
                          <a:solidFill>
                            <a:srgbClr val="000000"/>
                          </a:solidFill>
                          <a:latin typeface="Calibri"/>
                          <a:ea typeface="Calibri"/>
                          <a:cs typeface="Times New Roman"/>
                        </a:rPr>
                        <a:t>e-okul Yönetim Bilgi Sistemi üzerinden yayımlanması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19 Ocak 2019</a:t>
                      </a:r>
                      <a:endParaRPr lang="tr-TR" sz="1200">
                        <a:solidFill>
                          <a:srgbClr val="000000"/>
                        </a:solidFill>
                        <a:latin typeface="Calibri"/>
                        <a:ea typeface="Calibri"/>
                        <a:cs typeface="Times New Roman"/>
                      </a:endParaRPr>
                    </a:p>
                    <a:p>
                      <a:pPr>
                        <a:spcAft>
                          <a:spcPts val="0"/>
                        </a:spcAft>
                      </a:pPr>
                      <a:r>
                        <a:rPr lang="tr-TR" sz="1200" b="1">
                          <a:solidFill>
                            <a:srgbClr val="000000"/>
                          </a:solidFill>
                          <a:latin typeface="Calibri"/>
                          <a:ea typeface="Calibri"/>
                          <a:cs typeface="Times New Roman"/>
                        </a:rPr>
                        <a:t>24 Mart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Grup tarama uygulamalarının yapılması</a:t>
                      </a:r>
                    </a:p>
                  </a:txBody>
                  <a:tcPr marL="68580" marR="68580" marT="0" marB="0" anchor="ctr"/>
                </a:tc>
              </a:tr>
              <a:tr h="249272">
                <a:tc>
                  <a:txBody>
                    <a:bodyPr/>
                    <a:lstStyle/>
                    <a:p>
                      <a:pPr>
                        <a:spcAft>
                          <a:spcPts val="0"/>
                        </a:spcAft>
                      </a:pPr>
                      <a:r>
                        <a:rPr lang="tr-TR" sz="1200" b="1">
                          <a:solidFill>
                            <a:srgbClr val="000000"/>
                          </a:solidFill>
                          <a:latin typeface="Calibri"/>
                          <a:ea typeface="Calibri"/>
                          <a:cs typeface="Times New Roman"/>
                        </a:rPr>
                        <a:t>29 Mart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Grup tarama uygulama sonuçlarının http://www.meb.gov.tr adresinden ilan edilmesi</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01-05 Nisan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Grup tarama uygulama sonuçlarına itiraz başvurularının alınması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08-12 Nisan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Grup tarama uygulama sonuçlarına yapılan itirazların değerlendirilmesi</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02-12 Nisan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İl tanılama sınav komisyonları tarafından bireysel değerlendirme randevularının verilmesi</a:t>
                      </a:r>
                    </a:p>
                  </a:txBody>
                  <a:tcPr marL="68580" marR="68580" marT="0" marB="0" anchor="ctr"/>
                </a:tc>
              </a:tr>
              <a:tr h="359733">
                <a:tc>
                  <a:txBody>
                    <a:bodyPr/>
                    <a:lstStyle/>
                    <a:p>
                      <a:pPr>
                        <a:spcAft>
                          <a:spcPts val="0"/>
                        </a:spcAft>
                      </a:pPr>
                      <a:r>
                        <a:rPr lang="tr-TR" sz="1200" b="1">
                          <a:solidFill>
                            <a:srgbClr val="000000"/>
                          </a:solidFill>
                          <a:latin typeface="Calibri"/>
                          <a:ea typeface="Calibri"/>
                          <a:cs typeface="Times New Roman"/>
                        </a:rPr>
                        <a:t>16 Nisan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Bireysel değerlendirmeye alınacak öğrencilerin giriş belgelerinin</a:t>
                      </a:r>
                    </a:p>
                    <a:p>
                      <a:pPr>
                        <a:spcAft>
                          <a:spcPts val="0"/>
                        </a:spcAft>
                      </a:pPr>
                      <a:r>
                        <a:rPr lang="tr-TR" sz="1200">
                          <a:solidFill>
                            <a:srgbClr val="000000"/>
                          </a:solidFill>
                          <a:latin typeface="Calibri"/>
                          <a:ea typeface="Calibri"/>
                          <a:cs typeface="Times New Roman"/>
                        </a:rPr>
                        <a:t>e-okul Yönetim Bilgi Sistemi üzerinden yayımlanması</a:t>
                      </a:r>
                    </a:p>
                  </a:txBody>
                  <a:tcPr marL="68580" marR="68580" marT="0" marB="0" anchor="ctr"/>
                </a:tc>
              </a:tr>
              <a:tr h="410565">
                <a:tc>
                  <a:txBody>
                    <a:bodyPr/>
                    <a:lstStyle/>
                    <a:p>
                      <a:pPr>
                        <a:spcAft>
                          <a:spcPts val="0"/>
                        </a:spcAft>
                      </a:pPr>
                      <a:r>
                        <a:rPr lang="tr-TR" sz="1200" b="1" dirty="0">
                          <a:solidFill>
                            <a:srgbClr val="000000"/>
                          </a:solidFill>
                          <a:latin typeface="Calibri"/>
                          <a:ea typeface="Calibri"/>
                          <a:cs typeface="Times New Roman"/>
                        </a:rPr>
                        <a:t>22 Nisan 2019</a:t>
                      </a:r>
                      <a:endParaRPr lang="tr-TR" sz="1200" dirty="0">
                        <a:solidFill>
                          <a:srgbClr val="000000"/>
                        </a:solidFill>
                        <a:latin typeface="Calibri"/>
                        <a:ea typeface="Calibri"/>
                        <a:cs typeface="Times New Roman"/>
                      </a:endParaRPr>
                    </a:p>
                    <a:p>
                      <a:pPr>
                        <a:spcAft>
                          <a:spcPts val="0"/>
                        </a:spcAft>
                      </a:pPr>
                      <a:r>
                        <a:rPr lang="tr-TR" sz="1200" b="1" dirty="0">
                          <a:solidFill>
                            <a:srgbClr val="000000"/>
                          </a:solidFill>
                          <a:latin typeface="Calibri"/>
                          <a:ea typeface="Calibri"/>
                          <a:cs typeface="Times New Roman"/>
                        </a:rPr>
                        <a:t>12 Temmuz 2019</a:t>
                      </a:r>
                      <a:endParaRPr lang="tr-TR" sz="1200" dirty="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Bireysel değerlendirmelerin yapılması</a:t>
                      </a:r>
                    </a:p>
                  </a:txBody>
                  <a:tcPr marL="68580" marR="68580" marT="0" marB="0" anchor="ctr"/>
                </a:tc>
              </a:tr>
              <a:tr h="249272">
                <a:tc>
                  <a:txBody>
                    <a:bodyPr/>
                    <a:lstStyle/>
                    <a:p>
                      <a:pPr>
                        <a:spcAft>
                          <a:spcPts val="0"/>
                        </a:spcAft>
                      </a:pPr>
                      <a:r>
                        <a:rPr lang="tr-TR" sz="1200" b="1">
                          <a:solidFill>
                            <a:srgbClr val="000000"/>
                          </a:solidFill>
                          <a:latin typeface="Calibri"/>
                          <a:ea typeface="Calibri"/>
                          <a:cs typeface="Times New Roman"/>
                        </a:rPr>
                        <a:t>19 Temmuz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Kayıt hakkı kazanan öğrencilerin www.meb.gov.tr adresinden duyurulması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22-26 Temmuz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Bireysel değerlendirme sonuçlarına itiraz başvurularının alınması</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29 Temmuz 2019</a:t>
                      </a:r>
                      <a:endParaRPr lang="tr-TR" sz="1200">
                        <a:solidFill>
                          <a:srgbClr val="000000"/>
                        </a:solidFill>
                        <a:latin typeface="Calibri"/>
                        <a:ea typeface="Calibri"/>
                        <a:cs typeface="Times New Roman"/>
                      </a:endParaRPr>
                    </a:p>
                    <a:p>
                      <a:pPr>
                        <a:spcAft>
                          <a:spcPts val="0"/>
                        </a:spcAft>
                      </a:pPr>
                      <a:r>
                        <a:rPr lang="tr-TR" sz="1200" b="1">
                          <a:solidFill>
                            <a:srgbClr val="000000"/>
                          </a:solidFill>
                          <a:latin typeface="Calibri"/>
                          <a:ea typeface="Calibri"/>
                          <a:cs typeface="Times New Roman"/>
                        </a:rPr>
                        <a:t>09 Ağustos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a:solidFill>
                            <a:srgbClr val="000000"/>
                          </a:solidFill>
                          <a:latin typeface="Calibri"/>
                          <a:ea typeface="Calibri"/>
                          <a:cs typeface="Times New Roman"/>
                        </a:rPr>
                        <a:t>Bireysel değerlendirme sonuçlarına yapılan itirazların değerlendirilmesi</a:t>
                      </a:r>
                    </a:p>
                  </a:txBody>
                  <a:tcPr marL="68580" marR="68580" marT="0" marB="0" anchor="ctr"/>
                </a:tc>
              </a:tr>
              <a:tr h="410565">
                <a:tc>
                  <a:txBody>
                    <a:bodyPr/>
                    <a:lstStyle/>
                    <a:p>
                      <a:pPr>
                        <a:spcAft>
                          <a:spcPts val="0"/>
                        </a:spcAft>
                      </a:pPr>
                      <a:r>
                        <a:rPr lang="tr-TR" sz="1200" b="1">
                          <a:solidFill>
                            <a:srgbClr val="000000"/>
                          </a:solidFill>
                          <a:latin typeface="Calibri"/>
                          <a:ea typeface="Calibri"/>
                          <a:cs typeface="Times New Roman"/>
                        </a:rPr>
                        <a:t>19 Ağustos 2019</a:t>
                      </a:r>
                      <a:endParaRPr lang="tr-TR" sz="1200">
                        <a:solidFill>
                          <a:srgbClr val="000000"/>
                        </a:solidFill>
                        <a:latin typeface="Calibri"/>
                        <a:ea typeface="Calibri"/>
                        <a:cs typeface="Times New Roman"/>
                      </a:endParaRPr>
                    </a:p>
                    <a:p>
                      <a:pPr>
                        <a:spcAft>
                          <a:spcPts val="0"/>
                        </a:spcAft>
                      </a:pPr>
                      <a:r>
                        <a:rPr lang="tr-TR" sz="1200" b="1">
                          <a:solidFill>
                            <a:srgbClr val="000000"/>
                          </a:solidFill>
                          <a:latin typeface="Calibri"/>
                          <a:ea typeface="Calibri"/>
                          <a:cs typeface="Times New Roman"/>
                        </a:rPr>
                        <a:t>06 Eylül 2019</a:t>
                      </a:r>
                      <a:endParaRPr lang="tr-TR" sz="1200">
                        <a:solidFill>
                          <a:srgbClr val="000000"/>
                        </a:solidFill>
                        <a:latin typeface="Calibri"/>
                        <a:ea typeface="Calibri"/>
                        <a:cs typeface="Times New Roman"/>
                      </a:endParaRPr>
                    </a:p>
                  </a:txBody>
                  <a:tcPr marL="68580" marR="68580" marT="0" marB="0" anchor="ctr"/>
                </a:tc>
                <a:tc>
                  <a:txBody>
                    <a:bodyPr/>
                    <a:lstStyle/>
                    <a:p>
                      <a:pPr>
                        <a:spcAft>
                          <a:spcPts val="0"/>
                        </a:spcAft>
                      </a:pPr>
                      <a:r>
                        <a:rPr lang="tr-TR" sz="1200" dirty="0">
                          <a:solidFill>
                            <a:srgbClr val="000000"/>
                          </a:solidFill>
                          <a:latin typeface="Calibri"/>
                          <a:ea typeface="Calibri"/>
                          <a:cs typeface="Times New Roman"/>
                        </a:rPr>
                        <a:t>Kayıt hakkı kazanan öğrencilerin kayıt işlemlerinin gerçekleştirilmesi</a:t>
                      </a:r>
                    </a:p>
                  </a:txBody>
                  <a:tcPr marL="68580" marR="68580" marT="0" marB="0" anchor="ctr"/>
                </a:tc>
              </a:tr>
            </a:tbl>
          </a:graphicData>
        </a:graphic>
      </p:graphicFrame>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2</a:t>
            </a:fld>
            <a:endParaRPr lang="en-US"/>
          </a:p>
        </p:txBody>
      </p:sp>
    </p:spTree>
    <p:extLst>
      <p:ext uri="{BB962C8B-B14F-4D97-AF65-F5344CB8AC3E}">
        <p14:creationId xmlns:p14="http://schemas.microsoft.com/office/powerpoint/2010/main" val="182062555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342767" y="312320"/>
            <a:ext cx="7405697"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Resim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179512" y="1484784"/>
            <a:ext cx="8712968" cy="4896544"/>
          </a:xfrm>
        </p:spPr>
        <p:txBody>
          <a:bodyPr>
            <a:normAutofit lnSpcReduction="10000"/>
          </a:bodyPr>
          <a:lstStyle/>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Çeşitli konularda ve diğer çocukların yaptığından değişik çizimler yaparlar.</a:t>
            </a:r>
          </a:p>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Resimlere derinlik verir ve parçalar arasında uygun oranlar kullanırlar.</a:t>
            </a:r>
          </a:p>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Resim yapmayı ciddiye alır ve bundan haz duyar ve buna çok zaman harcarlar.</a:t>
            </a:r>
          </a:p>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Diğer insanların yaptığı resim çalışmalarına ilgi duyarlar.</a:t>
            </a:r>
          </a:p>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Diğerlerinin eleştirilerinden hoşlanır ve yeni şeyler öğrenirler.</a:t>
            </a:r>
          </a:p>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Resmi kendi yaşantılarını ve duygularını ifade etmek  için başarılı bir şekilde kullanırlar.</a:t>
            </a:r>
          </a:p>
          <a:p>
            <a:pPr eaLnBrk="1" hangingPunct="1">
              <a:lnSpc>
                <a:spcPct val="150000"/>
              </a:lnSpc>
              <a:buFont typeface="Wingdings" panose="05000000000000000000" pitchFamily="2" charset="2"/>
              <a:buChar char="Ø"/>
            </a:pPr>
            <a:r>
              <a:rPr lang="tr-TR" altLang="tr-TR" sz="1800" dirty="0" smtClean="0">
                <a:solidFill>
                  <a:schemeClr val="tx1"/>
                </a:solidFill>
                <a:latin typeface="Verdana" pitchFamily="34" charset="0"/>
              </a:rPr>
              <a:t>Çamur, sabun ve </a:t>
            </a:r>
            <a:r>
              <a:rPr lang="tr-TR" altLang="tr-TR" sz="1800" dirty="0" err="1" smtClean="0">
                <a:solidFill>
                  <a:schemeClr val="tx1"/>
                </a:solidFill>
                <a:latin typeface="Verdana" pitchFamily="34" charset="0"/>
              </a:rPr>
              <a:t>plastilin</a:t>
            </a:r>
            <a:r>
              <a:rPr lang="tr-TR" altLang="tr-TR" sz="1800" dirty="0" smtClean="0">
                <a:solidFill>
                  <a:schemeClr val="tx1"/>
                </a:solidFill>
                <a:latin typeface="Verdana" pitchFamily="34" charset="0"/>
              </a:rPr>
              <a:t> vb. yumuşak gereçlerle üç boyutlu figürler yapmaya özel bir ilgi gösterirler.</a:t>
            </a:r>
          </a:p>
          <a:p>
            <a:pPr>
              <a:lnSpc>
                <a:spcPct val="150000"/>
              </a:lnSpc>
            </a:pPr>
            <a:endParaRPr lang="tr-TR" sz="1600" dirty="0" smtClean="0">
              <a:solidFill>
                <a:schemeClr val="tx1"/>
              </a:solidFill>
              <a:latin typeface="Verdana" pitchFamily="34" charset="0"/>
            </a:endParaRPr>
          </a:p>
        </p:txBody>
      </p:sp>
      <p:sp>
        <p:nvSpPr>
          <p:cNvPr id="9" name="Altbilgi Yer Tutucusu 3"/>
          <p:cNvSpPr>
            <a:spLocks noGrp="1"/>
          </p:cNvSpPr>
          <p:nvPr>
            <p:ph type="ftr" sz="quarter" idx="11"/>
          </p:nvPr>
        </p:nvSpPr>
        <p:spPr>
          <a:xfrm>
            <a:off x="1979712" y="6473403"/>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20</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214413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15355"/>
            <a:ext cx="7668344"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Matematik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57158" y="1714488"/>
            <a:ext cx="8572560" cy="4608512"/>
          </a:xfrm>
        </p:spPr>
        <p:txBody>
          <a:bodyPr>
            <a:normAutofit/>
          </a:bodyPr>
          <a:lstStyle/>
          <a:p>
            <a:pPr>
              <a:buFont typeface="Wingdings" pitchFamily="2" charset="2"/>
              <a:buChar char="q"/>
            </a:pPr>
            <a:endParaRPr lang="tr-TR" altLang="tr-TR" sz="1800" dirty="0" smtClean="0">
              <a:solidFill>
                <a:schemeClr val="tx1"/>
              </a:solidFill>
              <a:latin typeface="Verdana" pitchFamily="34" charset="0"/>
            </a:endParaRPr>
          </a:p>
          <a:p>
            <a:pPr eaLnBrk="1" hangingPunct="1">
              <a:lnSpc>
                <a:spcPct val="170000"/>
              </a:lnSpc>
              <a:buFont typeface="Wingdings" pitchFamily="2" charset="2"/>
              <a:buChar char="q"/>
            </a:pPr>
            <a:endParaRPr lang="tr-TR" altLang="tr-TR" sz="700" dirty="0" smtClean="0">
              <a:solidFill>
                <a:schemeClr val="tx1"/>
              </a:solidFill>
            </a:endParaRPr>
          </a:p>
          <a:p>
            <a:endParaRPr lang="tr-TR" sz="1800" dirty="0" smtClean="0">
              <a:solidFill>
                <a:schemeClr val="tx1"/>
              </a:solidFill>
            </a:endParaRPr>
          </a:p>
          <a:p>
            <a:endParaRPr lang="tr-TR" sz="1800" dirty="0" smtClean="0">
              <a:solidFill>
                <a:schemeClr val="tx1"/>
              </a:solidFill>
              <a:latin typeface="Verdana" pitchFamily="34" charset="0"/>
            </a:endParaRPr>
          </a:p>
        </p:txBody>
      </p:sp>
      <p:sp>
        <p:nvSpPr>
          <p:cNvPr id="10" name="Altbilgi Yer Tutucusu 3"/>
          <p:cNvSpPr>
            <a:spLocks noGrp="1"/>
          </p:cNvSpPr>
          <p:nvPr>
            <p:ph type="ftr" sz="quarter" idx="11"/>
          </p:nvPr>
        </p:nvSpPr>
        <p:spPr>
          <a:xfrm>
            <a:off x="2267744" y="6492875"/>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21</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8" name="7 Dikdörtgen"/>
          <p:cNvSpPr/>
          <p:nvPr/>
        </p:nvSpPr>
        <p:spPr>
          <a:xfrm>
            <a:off x="323528" y="1556792"/>
            <a:ext cx="8640960" cy="5022272"/>
          </a:xfrm>
          <a:prstGeom prst="rect">
            <a:avLst/>
          </a:prstGeom>
        </p:spPr>
        <p:txBody>
          <a:bodyPr wrap="square">
            <a:spAutoFit/>
          </a:bodyPr>
          <a:lstStyle/>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Verilerin ele alınmasında, düzenlenmesinde göze çarpan yeteneğe sahiptirler.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Orijinal yorumlar yaparlar, zihinsel işlevselliğe sahiptirler.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Yazılı iletişimden ziyade sözlü iletişimi tercih ederler.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Aynı problemi farklı yöntemlerle çözebilirler.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Olağan dışı matematiksel işlemler yapar, gayret gerektiren olağandışı problemler sorarlar.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Problemi kısa sürede çözer, uygulamaya, analize, senteze ve değerlendirmeye odaklanırlar.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Matematiği başka kategorilere entegre edebilirler.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 Yanlış ve doğruyu seçme güçleri fazladır.</a:t>
            </a:r>
          </a:p>
          <a:p>
            <a:pPr marL="285750" indent="-285750" eaLnBrk="1" fontAlgn="auto" hangingPunct="1">
              <a:lnSpc>
                <a:spcPct val="150000"/>
              </a:lnSpc>
              <a:spcAft>
                <a:spcPts val="0"/>
              </a:spcAft>
              <a:buFont typeface="Wingdings" panose="05000000000000000000" pitchFamily="2" charset="2"/>
              <a:buChar char="Ø"/>
              <a:defRPr/>
            </a:pPr>
            <a:r>
              <a:rPr lang="tr-TR" dirty="0">
                <a:solidFill>
                  <a:schemeClr val="tx1"/>
                </a:solidFill>
                <a:latin typeface="Verdana" pitchFamily="34" charset="0"/>
                <a:ea typeface="+mn-ea"/>
                <a:cs typeface="+mn-cs"/>
              </a:rPr>
              <a:t> İlgisiz gibi görünen işlemler arasında ilgi kurarlar.</a:t>
            </a:r>
          </a:p>
        </p:txBody>
      </p:sp>
    </p:spTree>
    <p:extLst>
      <p:ext uri="{BB962C8B-B14F-4D97-AF65-F5344CB8AC3E}">
        <p14:creationId xmlns:p14="http://schemas.microsoft.com/office/powerpoint/2010/main" val="376428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15355"/>
            <a:ext cx="7668344" cy="1146175"/>
          </a:xfrm>
        </p:spPr>
        <p:txBody>
          <a:bodyPr/>
          <a:lstStyle/>
          <a:p>
            <a:r>
              <a:rPr lang="tr-TR" sz="2800" b="1" dirty="0" smtClean="0">
                <a:solidFill>
                  <a:schemeClr val="tx1"/>
                </a:solidFill>
                <a:effectLst>
                  <a:outerShdw blurRad="38100" dist="38100" dir="2700000" algn="tl">
                    <a:srgbClr val="000000">
                      <a:alpha val="43137"/>
                    </a:srgbClr>
                  </a:outerShdw>
                </a:effectLst>
                <a:latin typeface="Verdana" pitchFamily="34" charset="0"/>
              </a:rPr>
              <a:t>Fen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467544" y="1484784"/>
            <a:ext cx="8568952" cy="4608512"/>
          </a:xfrm>
        </p:spPr>
        <p:txBody>
          <a:bodyPr>
            <a:normAutofit lnSpcReduction="10000"/>
          </a:bodyPr>
          <a:lstStyle/>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Fikir ve hipotezleri test etmeye yönelik deneyler yaparlar.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Fen ve teknik araçları kullanabilir ve bunlara vakıf olurlar.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Yerinde ve yeterli veri seçer, bunlardan çıkarımlar yaparlar.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Fikirleri hem niceliksel hem de niteliksel ifade edebilirler.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Fen bilgisini toplumsal değişim için kullanır ve uygularlar.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Bilimsel gözlem, veri toplama ve yorum yapma becerileri vardır.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Problemlere yönelik duyarlılığa, yeni fikirler geliştirme yeteneğine ve değerlendirme yeteneğine sahiptirler.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Yüksek düzeyde mekanik düşünme yeteneğine sahiptirler, uzay ilişkilerine ilgi duyarlar.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Verdana" pitchFamily="34" charset="0"/>
              </a:rPr>
              <a:t>Fen bilgisi konusunda otorite olan kaynakları tarar, fen raporlarını yorumlayarak bir ilgi zemini oluştururlar.</a:t>
            </a:r>
          </a:p>
          <a:p>
            <a:pPr marL="0" indent="0" eaLnBrk="1" fontAlgn="auto" hangingPunct="1">
              <a:spcAft>
                <a:spcPts val="0"/>
              </a:spcAft>
              <a:buFont typeface="Arial" pitchFamily="34" charset="0"/>
              <a:buNone/>
              <a:defRPr/>
            </a:pPr>
            <a:endParaRPr lang="tr-TR" sz="800" dirty="0" smtClean="0">
              <a:solidFill>
                <a:schemeClr val="tx1"/>
              </a:solidFill>
            </a:endParaRPr>
          </a:p>
          <a:p>
            <a:pPr>
              <a:buFont typeface="Wingdings" pitchFamily="2" charset="2"/>
              <a:buChar char="q"/>
            </a:pPr>
            <a:endParaRPr lang="tr-TR" altLang="tr-TR" sz="1600" dirty="0" smtClean="0">
              <a:solidFill>
                <a:schemeClr val="tx1"/>
              </a:solidFill>
              <a:latin typeface="Verdana" pitchFamily="34" charset="0"/>
            </a:endParaRPr>
          </a:p>
          <a:p>
            <a:pPr eaLnBrk="1" hangingPunct="1">
              <a:lnSpc>
                <a:spcPct val="170000"/>
              </a:lnSpc>
              <a:buFont typeface="Wingdings" pitchFamily="2" charset="2"/>
              <a:buChar char="q"/>
            </a:pPr>
            <a:endParaRPr lang="tr-TR" altLang="tr-TR" sz="500" dirty="0" smtClean="0">
              <a:solidFill>
                <a:schemeClr val="tx1"/>
              </a:solidFill>
            </a:endParaRPr>
          </a:p>
          <a:p>
            <a:endParaRPr lang="tr-TR" sz="1600" dirty="0" smtClean="0">
              <a:solidFill>
                <a:schemeClr val="tx1"/>
              </a:solidFill>
            </a:endParaRPr>
          </a:p>
          <a:p>
            <a:endParaRPr lang="tr-TR" sz="1600" dirty="0" smtClean="0">
              <a:solidFill>
                <a:schemeClr val="tx1"/>
              </a:solidFill>
              <a:latin typeface="Verdana" pitchFamily="34" charset="0"/>
            </a:endParaRPr>
          </a:p>
        </p:txBody>
      </p:sp>
      <p:sp>
        <p:nvSpPr>
          <p:cNvPr id="9" name="Altbilgi Yer Tutucusu 3"/>
          <p:cNvSpPr>
            <a:spLocks noGrp="1"/>
          </p:cNvSpPr>
          <p:nvPr>
            <p:ph type="ftr" sz="quarter" idx="11"/>
          </p:nvPr>
        </p:nvSpPr>
        <p:spPr>
          <a:xfrm>
            <a:off x="2339752" y="6381328"/>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22</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220301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Metin kutusu 2"/>
          <p:cNvSpPr txBox="1"/>
          <p:nvPr/>
        </p:nvSpPr>
        <p:spPr>
          <a:xfrm>
            <a:off x="251520" y="2636912"/>
            <a:ext cx="8496944" cy="1446550"/>
          </a:xfrm>
          <a:prstGeom prst="rect">
            <a:avLst/>
          </a:prstGeom>
          <a:gradFill>
            <a:gsLst>
              <a:gs pos="0">
                <a:srgbClr val="C00000"/>
              </a:gs>
              <a:gs pos="100000">
                <a:schemeClr val="accent2">
                  <a:shade val="75000"/>
                  <a:satMod val="120000"/>
                  <a:lumMod val="90000"/>
                </a:schemeClr>
              </a:gs>
            </a:gsLst>
          </a:gra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4400" b="1" dirty="0"/>
              <a:t>PARLAK MI? </a:t>
            </a:r>
            <a:endParaRPr lang="tr-TR" sz="4400" b="1" dirty="0" smtClean="0"/>
          </a:p>
          <a:p>
            <a:pPr algn="ctr">
              <a:defRPr/>
            </a:pPr>
            <a:r>
              <a:rPr lang="tr-TR" sz="4400" b="1" dirty="0" smtClean="0"/>
              <a:t>ÖZEL </a:t>
            </a:r>
            <a:r>
              <a:rPr lang="tr-TR" sz="4400" b="1" dirty="0"/>
              <a:t>YETENEKLİ Mİ?</a:t>
            </a:r>
          </a:p>
        </p:txBody>
      </p:sp>
      <p:sp>
        <p:nvSpPr>
          <p:cNvPr id="7" name="Altbilgi Yer Tutucusu 3"/>
          <p:cNvSpPr>
            <a:spLocks noGrp="1"/>
          </p:cNvSpPr>
          <p:nvPr>
            <p:ph type="ftr" sz="quarter" idx="11"/>
          </p:nvPr>
        </p:nvSpPr>
        <p:spPr>
          <a:xfrm>
            <a:off x="2195736" y="6237312"/>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6" name="Slayt Numarası Yer Tutucusu 5"/>
          <p:cNvSpPr>
            <a:spLocks noGrp="1"/>
          </p:cNvSpPr>
          <p:nvPr>
            <p:ph type="sldNum" sz="quarter" idx="12"/>
          </p:nvPr>
        </p:nvSpPr>
        <p:spPr/>
        <p:txBody>
          <a:bodyPr/>
          <a:lstStyle/>
          <a:p>
            <a:pPr>
              <a:defRPr/>
            </a:pPr>
            <a:fld id="{3A52865B-ADB8-42A2-B104-A1FA0D2D5B45}" type="slidenum">
              <a:rPr lang="en-US" smtClean="0"/>
              <a:pPr>
                <a:defRPr/>
              </a:pPr>
              <a:t>23</a:t>
            </a:fld>
            <a:endParaRPr lang="en-US"/>
          </a:p>
        </p:txBody>
      </p:sp>
    </p:spTree>
    <p:extLst>
      <p:ext uri="{BB962C8B-B14F-4D97-AF65-F5344CB8AC3E}">
        <p14:creationId xmlns:p14="http://schemas.microsoft.com/office/powerpoint/2010/main" val="605181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6" name="Altbilgi Yer Tutucusu 3"/>
          <p:cNvSpPr>
            <a:spLocks noGrp="1"/>
          </p:cNvSpPr>
          <p:nvPr>
            <p:ph type="ftr" sz="quarter" idx="11"/>
          </p:nvPr>
        </p:nvSpPr>
        <p:spPr>
          <a:xfrm>
            <a:off x="2403474" y="6492875"/>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pPr>
              <a:defRPr/>
            </a:pPr>
            <a:fld id="{ADD943AC-D8E1-497C-AC23-F41D5B2683CD}" type="slidenum">
              <a:rPr lang="en-US" smtClean="0"/>
              <a:pPr>
                <a:defRPr/>
              </a:pPr>
              <a:t>24</a:t>
            </a:fld>
            <a:endParaRPr lang="en-US"/>
          </a:p>
        </p:txBody>
      </p:sp>
      <p:grpSp>
        <p:nvGrpSpPr>
          <p:cNvPr id="5" name="Grup 1"/>
          <p:cNvGrpSpPr>
            <a:grpSpLocks/>
          </p:cNvGrpSpPr>
          <p:nvPr/>
        </p:nvGrpSpPr>
        <p:grpSpPr bwMode="auto">
          <a:xfrm>
            <a:off x="149225" y="300038"/>
            <a:ext cx="649288" cy="1152525"/>
            <a:chOff x="153987" y="401488"/>
            <a:chExt cx="649287" cy="1152525"/>
          </a:xfrm>
        </p:grpSpPr>
        <p:pic>
          <p:nvPicPr>
            <p:cNvPr id="6" name="Oval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1"/>
            <p:cNvSpPr txBox="1">
              <a:spLocks noChangeArrowheads="1"/>
            </p:cNvSpPr>
            <p:nvPr/>
          </p:nvSpPr>
          <p:spPr bwMode="auto">
            <a:xfrm>
              <a:off x="331786" y="509439"/>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P</a:t>
              </a:r>
            </a:p>
          </p:txBody>
        </p:sp>
      </p:grpSp>
      <p:grpSp>
        <p:nvGrpSpPr>
          <p:cNvPr id="8" name="Grup 2"/>
          <p:cNvGrpSpPr>
            <a:grpSpLocks/>
          </p:cNvGrpSpPr>
          <p:nvPr/>
        </p:nvGrpSpPr>
        <p:grpSpPr bwMode="auto">
          <a:xfrm>
            <a:off x="771525" y="409575"/>
            <a:ext cx="649288" cy="1152525"/>
            <a:chOff x="331788" y="1268413"/>
            <a:chExt cx="649287" cy="1152525"/>
          </a:xfrm>
        </p:grpSpPr>
        <p:pic>
          <p:nvPicPr>
            <p:cNvPr id="9" name="Oval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8" y="1268413"/>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7"/>
            <p:cNvSpPr txBox="1">
              <a:spLocks noChangeArrowheads="1"/>
            </p:cNvSpPr>
            <p:nvPr/>
          </p:nvSpPr>
          <p:spPr bwMode="auto">
            <a:xfrm>
              <a:off x="469900" y="1379538"/>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11" name="Grup 4"/>
          <p:cNvGrpSpPr>
            <a:grpSpLocks/>
          </p:cNvGrpSpPr>
          <p:nvPr/>
        </p:nvGrpSpPr>
        <p:grpSpPr bwMode="auto">
          <a:xfrm>
            <a:off x="2079625" y="409575"/>
            <a:ext cx="647700" cy="1177925"/>
            <a:chOff x="2418050" y="387350"/>
            <a:chExt cx="647700" cy="1177925"/>
          </a:xfrm>
        </p:grpSpPr>
        <p:pic>
          <p:nvPicPr>
            <p:cNvPr id="12" name="Oval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8050" y="387350"/>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etin kutusu 8"/>
            <p:cNvSpPr txBox="1">
              <a:spLocks noChangeArrowheads="1"/>
            </p:cNvSpPr>
            <p:nvPr/>
          </p:nvSpPr>
          <p:spPr bwMode="auto">
            <a:xfrm>
              <a:off x="2595056" y="498474"/>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grpSp>
      <p:grpSp>
        <p:nvGrpSpPr>
          <p:cNvPr id="14" name="Grup 3"/>
          <p:cNvGrpSpPr>
            <a:grpSpLocks/>
          </p:cNvGrpSpPr>
          <p:nvPr/>
        </p:nvGrpSpPr>
        <p:grpSpPr bwMode="auto">
          <a:xfrm>
            <a:off x="1414463" y="300038"/>
            <a:ext cx="638175" cy="1152525"/>
            <a:chOff x="1779875" y="360507"/>
            <a:chExt cx="638175" cy="1152525"/>
          </a:xfrm>
        </p:grpSpPr>
        <p:pic>
          <p:nvPicPr>
            <p:cNvPr id="15" name="Oval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9875" y="360507"/>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9"/>
            <p:cNvSpPr txBox="1">
              <a:spLocks noChangeArrowheads="1"/>
            </p:cNvSpPr>
            <p:nvPr/>
          </p:nvSpPr>
          <p:spPr bwMode="auto">
            <a:xfrm>
              <a:off x="1951324" y="457772"/>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R</a:t>
              </a:r>
            </a:p>
          </p:txBody>
        </p:sp>
      </p:grpSp>
      <p:grpSp>
        <p:nvGrpSpPr>
          <p:cNvPr id="17" name="Grup 5"/>
          <p:cNvGrpSpPr>
            <a:grpSpLocks/>
          </p:cNvGrpSpPr>
          <p:nvPr/>
        </p:nvGrpSpPr>
        <p:grpSpPr bwMode="auto">
          <a:xfrm>
            <a:off x="2747963" y="258763"/>
            <a:ext cx="647700" cy="1328737"/>
            <a:chOff x="3071014" y="387206"/>
            <a:chExt cx="647700" cy="1194527"/>
          </a:xfrm>
        </p:grpSpPr>
        <p:pic>
          <p:nvPicPr>
            <p:cNvPr id="18" name="Oval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014" y="387206"/>
              <a:ext cx="647700" cy="11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etin kutusu 2"/>
            <p:cNvSpPr txBox="1">
              <a:spLocks noChangeArrowheads="1"/>
            </p:cNvSpPr>
            <p:nvPr/>
          </p:nvSpPr>
          <p:spPr bwMode="auto">
            <a:xfrm>
              <a:off x="3215476" y="516599"/>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20" name="Grup 1"/>
          <p:cNvGrpSpPr>
            <a:grpSpLocks/>
          </p:cNvGrpSpPr>
          <p:nvPr/>
        </p:nvGrpSpPr>
        <p:grpSpPr bwMode="auto">
          <a:xfrm>
            <a:off x="3375025" y="341313"/>
            <a:ext cx="647700" cy="1152525"/>
            <a:chOff x="3375025" y="341313"/>
            <a:chExt cx="647700" cy="1152525"/>
          </a:xfrm>
        </p:grpSpPr>
        <p:pic>
          <p:nvPicPr>
            <p:cNvPr id="21" name="Oval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025" y="341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etin kutusu 3"/>
            <p:cNvSpPr txBox="1">
              <a:spLocks noChangeArrowheads="1"/>
            </p:cNvSpPr>
            <p:nvPr/>
          </p:nvSpPr>
          <p:spPr bwMode="auto">
            <a:xfrm>
              <a:off x="3556000" y="427038"/>
              <a:ext cx="258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K</a:t>
              </a:r>
            </a:p>
          </p:txBody>
        </p:sp>
      </p:grpSp>
      <p:sp>
        <p:nvSpPr>
          <p:cNvPr id="23" name="Metin kutusu 4"/>
          <p:cNvSpPr txBox="1">
            <a:spLocks noChangeArrowheads="1"/>
          </p:cNvSpPr>
          <p:nvPr/>
        </p:nvSpPr>
        <p:spPr bwMode="auto">
          <a:xfrm>
            <a:off x="323528" y="1076994"/>
            <a:ext cx="4316984" cy="51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İlgilidir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Sorulara cevap verir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Yanıtları bilir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Dikkatini yoğunlaştırır.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Anlamı kavrar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Uyanıktır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Verilen işi tamamlar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İyi fikirleri vardır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Okuldan hoşlanır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Güçlü belleği vardır.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Öğrendiği kadarıyla mutlu olur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Düşünceleri anlar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Kolaylıkla öğrenir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Belli bir sırayla öğrenmekten hoşlanır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Yaşıtlarıyla olmaktan hoşlanır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Bilgiyi özümser.</a:t>
            </a:r>
          </a:p>
          <a:p>
            <a:pPr eaLnBrk="1" hangingPunct="1">
              <a:lnSpc>
                <a:spcPct val="150000"/>
              </a:lnSpc>
              <a:spcBef>
                <a:spcPct val="0"/>
              </a:spcBef>
              <a:buFontTx/>
              <a:buNone/>
            </a:pPr>
            <a:endParaRPr lang="tr-TR" altLang="tr-TR" sz="1300" dirty="0">
              <a:latin typeface="Comic Sans MS" pitchFamily="66" charset="0"/>
            </a:endParaRPr>
          </a:p>
        </p:txBody>
      </p:sp>
      <p:sp>
        <p:nvSpPr>
          <p:cNvPr id="24" name="Metin kutusu 23"/>
          <p:cNvSpPr txBox="1">
            <a:spLocks noChangeArrowheads="1"/>
          </p:cNvSpPr>
          <p:nvPr/>
        </p:nvSpPr>
        <p:spPr bwMode="auto">
          <a:xfrm>
            <a:off x="4811711" y="1003384"/>
            <a:ext cx="4008761"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Oldukça </a:t>
            </a:r>
            <a:r>
              <a:rPr lang="tr-TR" altLang="tr-TR" sz="1400" dirty="0" smtClean="0">
                <a:latin typeface="Verdana" panose="020B0604030504040204" pitchFamily="34" charset="0"/>
                <a:ea typeface="Verdana" panose="020B0604030504040204" pitchFamily="34" charset="0"/>
                <a:cs typeface="Verdana" panose="020B0604030504040204" pitchFamily="34" charset="0"/>
              </a:rPr>
              <a:t>meraklıdır</a:t>
            </a:r>
            <a:endParaRPr lang="tr-TR" altLang="tr-TR" sz="14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Sorunun ayrıntılarını tartışır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Sorular sorar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Hem zihinsel hem fiziksel olarak katılır.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Varsayımlar ortaya atar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Keskin gözlem yapar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Projeler oluşturur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Alışılmamış tuhaf fikirleri vardır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Öğrenmeden hoşlanır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İsabetli tahminlerde bulunur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Çok fazla özeleştiri yapar.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Verilenleri zaten bilmektedir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Büyük yaştakileri ve yetişkinleri arkadaş olarak seçer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 Bilgiyi değiştirip uygular</a:t>
            </a:r>
          </a:p>
        </p:txBody>
      </p:sp>
      <p:cxnSp>
        <p:nvCxnSpPr>
          <p:cNvPr id="25" name="Düz Bağlayıcı 24"/>
          <p:cNvCxnSpPr/>
          <p:nvPr/>
        </p:nvCxnSpPr>
        <p:spPr>
          <a:xfrm>
            <a:off x="4500563" y="1076994"/>
            <a:ext cx="0" cy="542381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 name="Grup 1"/>
          <p:cNvGrpSpPr>
            <a:grpSpLocks/>
          </p:cNvGrpSpPr>
          <p:nvPr/>
        </p:nvGrpSpPr>
        <p:grpSpPr bwMode="auto">
          <a:xfrm>
            <a:off x="5062538" y="434975"/>
            <a:ext cx="649287" cy="1152525"/>
            <a:chOff x="153987" y="401488"/>
            <a:chExt cx="649287" cy="1152525"/>
          </a:xfrm>
        </p:grpSpPr>
        <p:pic>
          <p:nvPicPr>
            <p:cNvPr id="27" name="Oval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Metin kutusu 1"/>
            <p:cNvSpPr txBox="1">
              <a:spLocks noChangeArrowheads="1"/>
            </p:cNvSpPr>
            <p:nvPr/>
          </p:nvSpPr>
          <p:spPr bwMode="auto">
            <a:xfrm>
              <a:off x="331786" y="509439"/>
              <a:ext cx="29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Ö</a:t>
              </a:r>
            </a:p>
          </p:txBody>
        </p:sp>
      </p:grpSp>
      <p:pic>
        <p:nvPicPr>
          <p:cNvPr id="29" name="Oval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9725" y="407988"/>
            <a:ext cx="649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Oval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396875"/>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val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6288" y="315913"/>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Metin kutusu 8"/>
          <p:cNvSpPr txBox="1">
            <a:spLocks noChangeArrowheads="1"/>
          </p:cNvSpPr>
          <p:nvPr/>
        </p:nvSpPr>
        <p:spPr bwMode="auto">
          <a:xfrm>
            <a:off x="7639050" y="427038"/>
            <a:ext cx="29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sp>
        <p:nvSpPr>
          <p:cNvPr id="33" name="Metin kutusu 3"/>
          <p:cNvSpPr txBox="1">
            <a:spLocks noChangeArrowheads="1"/>
          </p:cNvSpPr>
          <p:nvPr/>
        </p:nvSpPr>
        <p:spPr bwMode="auto">
          <a:xfrm>
            <a:off x="6884988" y="500063"/>
            <a:ext cx="2587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E</a:t>
            </a:r>
          </a:p>
        </p:txBody>
      </p:sp>
      <p:sp>
        <p:nvSpPr>
          <p:cNvPr id="34" name="Metin kutusu 1"/>
          <p:cNvSpPr txBox="1">
            <a:spLocks noChangeArrowheads="1"/>
          </p:cNvSpPr>
          <p:nvPr/>
        </p:nvSpPr>
        <p:spPr bwMode="auto">
          <a:xfrm>
            <a:off x="6032500" y="396875"/>
            <a:ext cx="29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Z</a:t>
            </a:r>
          </a:p>
        </p:txBody>
      </p:sp>
      <p:sp>
        <p:nvSpPr>
          <p:cNvPr id="35" name="Metin kutusu 1"/>
          <p:cNvSpPr txBox="1">
            <a:spLocks noChangeArrowheads="1"/>
          </p:cNvSpPr>
          <p:nvPr/>
        </p:nvSpPr>
        <p:spPr bwMode="auto">
          <a:xfrm>
            <a:off x="5503863" y="63500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 </a:t>
            </a:r>
          </a:p>
        </p:txBody>
      </p:sp>
    </p:spTree>
    <p:extLst>
      <p:ext uri="{BB962C8B-B14F-4D97-AF65-F5344CB8AC3E}">
        <p14:creationId xmlns:p14="http://schemas.microsoft.com/office/powerpoint/2010/main" val="415367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75515"/>
            <a:ext cx="7668344" cy="1146175"/>
          </a:xfrm>
        </p:spPr>
        <p:txBody>
          <a:bodyPr>
            <a:normAutofit/>
          </a:bodyPr>
          <a:lstStyle/>
          <a:p>
            <a:r>
              <a:rPr lang="tr-TR" sz="2400" b="1" dirty="0" smtClean="0">
                <a:solidFill>
                  <a:schemeClr val="tx1"/>
                </a:solidFill>
                <a:effectLst>
                  <a:outerShdw blurRad="38100" dist="38100" dir="2700000" algn="tl">
                    <a:srgbClr val="000000">
                      <a:alpha val="43137"/>
                    </a:srgbClr>
                  </a:outerShdw>
                </a:effectLst>
                <a:latin typeface="Verdana" pitchFamily="34" charset="0"/>
              </a:rPr>
              <a:t>BİLSEM’E ÖĞRENCİ YÖNLENDİRİRKEN DİKKAT EDİLMESİ GEREKENLER</a:t>
            </a:r>
            <a:endParaRPr lang="tr-TR" sz="24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57158" y="1714488"/>
            <a:ext cx="8572560" cy="4608512"/>
          </a:xfrm>
        </p:spPr>
        <p:txBody>
          <a:bodyPr/>
          <a:lstStyle/>
          <a:p>
            <a:pPr>
              <a:buNone/>
            </a:pPr>
            <a:endParaRPr lang="tr-TR" altLang="tr-TR" sz="2000" dirty="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dirty="0" smtClean="0"/>
          </a:p>
          <a:p>
            <a:endParaRPr lang="tr-TR" sz="2000" dirty="0" smtClean="0"/>
          </a:p>
          <a:p>
            <a:endParaRPr lang="tr-TR" sz="2000" dirty="0" smtClean="0">
              <a:solidFill>
                <a:schemeClr val="bg1"/>
              </a:solidFill>
              <a:latin typeface="Verdana" pitchFamily="34" charset="0"/>
            </a:endParaRPr>
          </a:p>
        </p:txBody>
      </p:sp>
      <p:sp>
        <p:nvSpPr>
          <p:cNvPr id="12" name="Altbilgi Yer Tutucusu 3"/>
          <p:cNvSpPr>
            <a:spLocks noGrp="1"/>
          </p:cNvSpPr>
          <p:nvPr>
            <p:ph type="ftr" sz="quarter" idx="11"/>
          </p:nvPr>
        </p:nvSpPr>
        <p:spPr>
          <a:xfrm>
            <a:off x="4860032"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25</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9" name="Metin kutusu 1"/>
          <p:cNvSpPr txBox="1"/>
          <p:nvPr/>
        </p:nvSpPr>
        <p:spPr>
          <a:xfrm>
            <a:off x="0" y="1571612"/>
            <a:ext cx="9144000"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endParaRPr lang="tr-TR" altLang="tr-TR" sz="2000" b="1" dirty="0">
              <a:solidFill>
                <a:schemeClr val="bg1"/>
              </a:solidFill>
            </a:endParaRPr>
          </a:p>
          <a:p>
            <a:pPr algn="ctr">
              <a:defRPr/>
            </a:pPr>
            <a:r>
              <a:rPr lang="tr-TR" altLang="tr-TR" sz="2000" b="1" dirty="0" smtClean="0">
                <a:solidFill>
                  <a:schemeClr val="bg1"/>
                </a:solidFill>
                <a:effectLst>
                  <a:outerShdw blurRad="38100" dist="38100" dir="2700000" algn="tl">
                    <a:srgbClr val="000000">
                      <a:alpha val="43137"/>
                    </a:srgbClr>
                  </a:outerShdw>
                </a:effectLst>
                <a:latin typeface="Verdana" pitchFamily="34" charset="0"/>
              </a:rPr>
              <a:t>Ülkemizde ,% </a:t>
            </a:r>
            <a:r>
              <a:rPr lang="tr-TR" altLang="tr-TR" sz="2000" b="1" dirty="0">
                <a:solidFill>
                  <a:schemeClr val="bg1"/>
                </a:solidFill>
                <a:effectLst>
                  <a:outerShdw blurRad="38100" dist="38100" dir="2700000" algn="tl">
                    <a:srgbClr val="000000">
                      <a:alpha val="43137"/>
                    </a:srgbClr>
                  </a:outerShdw>
                </a:effectLst>
                <a:latin typeface="Verdana" pitchFamily="34" charset="0"/>
              </a:rPr>
              <a:t>2 ile </a:t>
            </a:r>
            <a:r>
              <a:rPr lang="tr-TR" altLang="tr-TR" sz="2000" b="1" dirty="0" smtClean="0">
                <a:solidFill>
                  <a:schemeClr val="bg1"/>
                </a:solidFill>
                <a:effectLst>
                  <a:outerShdw blurRad="38100" dist="38100" dir="2700000" algn="tl">
                    <a:srgbClr val="000000">
                      <a:alpha val="43137"/>
                    </a:srgbClr>
                  </a:outerShdw>
                </a:effectLst>
                <a:latin typeface="Verdana" pitchFamily="34" charset="0"/>
              </a:rPr>
              <a:t>%3 </a:t>
            </a:r>
            <a:r>
              <a:rPr lang="tr-TR" altLang="tr-TR" sz="2000" b="1" dirty="0">
                <a:solidFill>
                  <a:schemeClr val="bg1"/>
                </a:solidFill>
                <a:effectLst>
                  <a:outerShdw blurRad="38100" dist="38100" dir="2700000" algn="tl">
                    <a:srgbClr val="000000">
                      <a:alpha val="43137"/>
                    </a:srgbClr>
                  </a:outerShdw>
                </a:effectLst>
                <a:latin typeface="Verdana" pitchFamily="34" charset="0"/>
              </a:rPr>
              <a:t>arasında çocuğun </a:t>
            </a:r>
          </a:p>
          <a:p>
            <a:pPr algn="ctr">
              <a:defRPr/>
            </a:pPr>
            <a:r>
              <a:rPr lang="tr-TR" altLang="tr-TR" sz="2000" b="1" dirty="0" smtClean="0">
                <a:solidFill>
                  <a:schemeClr val="bg1"/>
                </a:solidFill>
                <a:effectLst>
                  <a:outerShdw blurRad="38100" dist="38100" dir="2700000" algn="tl">
                    <a:srgbClr val="000000">
                      <a:alpha val="43137"/>
                    </a:srgbClr>
                  </a:outerShdw>
                </a:effectLst>
                <a:latin typeface="Verdana" pitchFamily="34" charset="0"/>
              </a:rPr>
              <a:t>özel </a:t>
            </a:r>
            <a:r>
              <a:rPr lang="tr-TR" altLang="tr-TR" sz="2000" b="1" dirty="0">
                <a:solidFill>
                  <a:schemeClr val="bg1"/>
                </a:solidFill>
                <a:effectLst>
                  <a:outerShdw blurRad="38100" dist="38100" dir="2700000" algn="tl">
                    <a:srgbClr val="000000">
                      <a:alpha val="43137"/>
                    </a:srgbClr>
                  </a:outerShdw>
                </a:effectLst>
                <a:latin typeface="Verdana" pitchFamily="34" charset="0"/>
              </a:rPr>
              <a:t>yetenekli olduğu tahmin edilmektedir. </a:t>
            </a:r>
          </a:p>
          <a:p>
            <a:pPr>
              <a:defRPr/>
            </a:pPr>
            <a:endParaRPr lang="tr-TR" altLang="tr-TR" sz="2000" b="1" dirty="0">
              <a:solidFill>
                <a:schemeClr val="bg1"/>
              </a:solidFill>
            </a:endParaRPr>
          </a:p>
        </p:txBody>
      </p:sp>
      <p:sp>
        <p:nvSpPr>
          <p:cNvPr id="10" name="9 Dikdörtgen"/>
          <p:cNvSpPr/>
          <p:nvPr/>
        </p:nvSpPr>
        <p:spPr>
          <a:xfrm>
            <a:off x="539552" y="3429001"/>
            <a:ext cx="8029773" cy="1524007"/>
          </a:xfrm>
          <a:prstGeom prst="rect">
            <a:avLst/>
          </a:prstGeom>
        </p:spPr>
        <p:txBody>
          <a:bodyPr wrap="square">
            <a:spAutoFit/>
          </a:bodyPr>
          <a:lstStyle/>
          <a:p>
            <a:pPr algn="ctr">
              <a:lnSpc>
                <a:spcPct val="150000"/>
              </a:lnSpc>
              <a:defRPr/>
            </a:pPr>
            <a:r>
              <a:rPr lang="tr-TR" altLang="tr-TR" sz="1600" b="1" dirty="0" smtClean="0">
                <a:latin typeface="Arial" pitchFamily="34" charset="0"/>
                <a:cs typeface="Arial" pitchFamily="34" charset="0"/>
              </a:rPr>
              <a:t>Öğretmenlerimiz, bu istatistiki veriden yola çıkarak sınıf mevcutlarının  içerisinden öğrencileri aday göstermelidir. Bu bilgiye göre hareket etmeleri Bilim ve Sanat Merkezlerine</a:t>
            </a:r>
            <a:r>
              <a:rPr lang="tr-TR" altLang="tr-TR" sz="1600" b="1" dirty="0" smtClean="0">
                <a:solidFill>
                  <a:srgbClr val="FF0000"/>
                </a:solidFill>
                <a:latin typeface="Arial" pitchFamily="34" charset="0"/>
                <a:cs typeface="Arial" pitchFamily="34" charset="0"/>
              </a:rPr>
              <a:t> </a:t>
            </a:r>
            <a:r>
              <a:rPr lang="tr-TR" altLang="tr-TR" sz="1600" b="1" dirty="0" smtClean="0">
                <a:latin typeface="Arial" pitchFamily="34" charset="0"/>
                <a:cs typeface="Arial" pitchFamily="34" charset="0"/>
              </a:rPr>
              <a:t>öğrenci seçimlerinin daha sağlıklı işlemesini sağlayacaktır.</a:t>
            </a:r>
            <a:endParaRPr lang="tr-TR" sz="1600" b="1" dirty="0">
              <a:latin typeface="Arial" pitchFamily="34" charset="0"/>
              <a:cs typeface="Arial" pitchFamily="34" charset="0"/>
            </a:endParaRPr>
          </a:p>
        </p:txBody>
      </p:sp>
      <p:sp>
        <p:nvSpPr>
          <p:cNvPr id="11" name="Metin kutusu 6"/>
          <p:cNvSpPr txBox="1"/>
          <p:nvPr/>
        </p:nvSpPr>
        <p:spPr>
          <a:xfrm>
            <a:off x="0" y="5657850"/>
            <a:ext cx="9144000" cy="1200329"/>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a:spAutoFit/>
          </a:bodyPr>
          <a:lstStyle/>
          <a:p>
            <a:pPr algn="ctr">
              <a:defRPr/>
            </a:pPr>
            <a:endParaRPr lang="tr-TR" b="1" dirty="0" smtClean="0">
              <a:solidFill>
                <a:schemeClr val="bg1"/>
              </a:solidFill>
            </a:endParaRPr>
          </a:p>
          <a:p>
            <a:pPr algn="ctr">
              <a:defRPr/>
            </a:pPr>
            <a:r>
              <a:rPr lang="tr-TR" b="1" dirty="0" smtClean="0">
                <a:solidFill>
                  <a:schemeClr val="bg1"/>
                </a:solidFill>
              </a:rPr>
              <a:t>DİKKAT</a:t>
            </a:r>
            <a:r>
              <a:rPr lang="tr-TR" b="1" dirty="0">
                <a:solidFill>
                  <a:schemeClr val="bg1"/>
                </a:solidFill>
              </a:rPr>
              <a:t>: </a:t>
            </a:r>
            <a:r>
              <a:rPr lang="tr-TR" b="1" dirty="0" smtClean="0">
                <a:solidFill>
                  <a:schemeClr val="bg1"/>
                </a:solidFill>
              </a:rPr>
              <a:t> Ancak Öğretmenlerimizin </a:t>
            </a:r>
            <a:r>
              <a:rPr lang="tr-TR" b="1" dirty="0">
                <a:solidFill>
                  <a:schemeClr val="bg1"/>
                </a:solidFill>
              </a:rPr>
              <a:t>sınıflarında  Bilim ve Sanat Merkezine aday gösterecek  </a:t>
            </a:r>
            <a:r>
              <a:rPr lang="tr-TR" b="1" dirty="0" smtClean="0">
                <a:solidFill>
                  <a:schemeClr val="bg1"/>
                </a:solidFill>
              </a:rPr>
              <a:t>öğrencilerin </a:t>
            </a:r>
            <a:r>
              <a:rPr lang="tr-TR" b="1" dirty="0">
                <a:solidFill>
                  <a:schemeClr val="bg1"/>
                </a:solidFill>
              </a:rPr>
              <a:t>bulunmama </a:t>
            </a:r>
            <a:r>
              <a:rPr lang="tr-TR" b="1" dirty="0" smtClean="0">
                <a:solidFill>
                  <a:schemeClr val="bg1"/>
                </a:solidFill>
              </a:rPr>
              <a:t>ihtimali de vardır.</a:t>
            </a:r>
          </a:p>
          <a:p>
            <a:pPr algn="ctr">
              <a:defRPr/>
            </a:pPr>
            <a:endParaRPr lang="tr-TR" b="1" dirty="0">
              <a:solidFill>
                <a:schemeClr val="bg1"/>
              </a:solidFill>
            </a:endParaRPr>
          </a:p>
        </p:txBody>
      </p:sp>
    </p:spTree>
    <p:extLst>
      <p:ext uri="{BB962C8B-B14F-4D97-AF65-F5344CB8AC3E}">
        <p14:creationId xmlns:p14="http://schemas.microsoft.com/office/powerpoint/2010/main" val="289966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0" y="3212976"/>
            <a:ext cx="8964488" cy="3816424"/>
          </a:xfrm>
        </p:spPr>
        <p:txBody>
          <a:bodyPr>
            <a:noAutofit/>
          </a:bodyPr>
          <a:lstStyle/>
          <a:p>
            <a:pPr algn="ctr"/>
            <a:r>
              <a:rPr lang="tr-TR" sz="4800" b="1" dirty="0" smtClean="0">
                <a:solidFill>
                  <a:srgbClr val="FF0000"/>
                </a:solidFill>
              </a:rPr>
              <a:t>2018-2019</a:t>
            </a:r>
          </a:p>
          <a:p>
            <a:pPr algn="ctr"/>
            <a:r>
              <a:rPr lang="tr-TR" sz="4800" b="1" dirty="0" smtClean="0">
                <a:solidFill>
                  <a:srgbClr val="FF0000"/>
                </a:solidFill>
              </a:rPr>
              <a:t>EĞİTİM ÖĞRETİM YILI BİLSEM ÖĞRENCİ TANILAMA SÜRECİ</a:t>
            </a:r>
          </a:p>
          <a:p>
            <a:endParaRPr lang="tr-TR" sz="4800" b="1" dirty="0">
              <a:solidFill>
                <a:srgbClr val="FF0000"/>
              </a:solidFill>
            </a:endParaRPr>
          </a:p>
        </p:txBody>
      </p:sp>
      <p:pic>
        <p:nvPicPr>
          <p:cNvPr id="1026" name="Picture 2" descr="C:\Users\user\Desktop\k_14155452_tab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0"/>
            <a:ext cx="5616624" cy="3126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980728"/>
            <a:ext cx="8280920" cy="3877891"/>
          </a:xfrm>
        </p:spPr>
        <p:txBody>
          <a:bodyPr>
            <a:noAutofit/>
          </a:bodyPr>
          <a:lstStyle/>
          <a:p>
            <a:pPr algn="just"/>
            <a:r>
              <a:rPr lang="tr-TR" sz="2800" dirty="0" smtClean="0"/>
              <a:t>2018-2019 eğitim öğretim yılında ilkokul </a:t>
            </a:r>
            <a:r>
              <a:rPr lang="tr-TR" sz="2800" dirty="0" smtClean="0">
                <a:solidFill>
                  <a:srgbClr val="FF0000"/>
                </a:solidFill>
              </a:rPr>
              <a:t>1, 2 ve 3. sınıfa</a:t>
            </a:r>
            <a:r>
              <a:rPr lang="tr-TR" sz="2800" dirty="0" smtClean="0"/>
              <a:t> devam edip genel </a:t>
            </a:r>
            <a:r>
              <a:rPr lang="tr-TR" sz="2800" dirty="0" smtClean="0">
                <a:solidFill>
                  <a:srgbClr val="FF0000"/>
                </a:solidFill>
              </a:rPr>
              <a:t>zihinsel, görsel sanatlar ve müzik yetenek </a:t>
            </a:r>
            <a:r>
              <a:rPr lang="tr-TR" sz="2800" dirty="0" smtClean="0"/>
              <a:t>alanlarında akranlarından ileri düzeyde farklılık gösterdiği düşünülen öğrencilerin sınıf öğretmenleri tarafından gözlem formlarının doldurulması ile öğrenci seçim süreci başlayacaktır. </a:t>
            </a:r>
          </a:p>
          <a:p>
            <a:pPr algn="just">
              <a:buNone/>
            </a:pPr>
            <a:endParaRPr lang="tr-TR" sz="2700" dirty="0">
              <a:solidFill>
                <a:srgbClr val="FF0000"/>
              </a:solidFill>
            </a:endParaRPr>
          </a:p>
        </p:txBody>
      </p:sp>
      <p:graphicFrame>
        <p:nvGraphicFramePr>
          <p:cNvPr id="6" name="5 Diyagram"/>
          <p:cNvGraphicFramePr/>
          <p:nvPr/>
        </p:nvGraphicFramePr>
        <p:xfrm>
          <a:off x="395536" y="3501008"/>
          <a:ext cx="828092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7848872" cy="4525963"/>
          </a:xfrm>
        </p:spPr>
        <p:txBody>
          <a:bodyPr>
            <a:normAutofit/>
          </a:bodyPr>
          <a:lstStyle/>
          <a:p>
            <a:pPr algn="just"/>
            <a:r>
              <a:rPr lang="tr-TR" dirty="0" smtClean="0"/>
              <a:t>Sınıf Öğretmenleri Tarafından Aday Gösterilecek Öğrencilerin Yetenek Alanlarına Göre</a:t>
            </a:r>
          </a:p>
          <a:p>
            <a:pPr algn="just"/>
            <a:r>
              <a:rPr lang="tr-TR" b="1" dirty="0" smtClean="0">
                <a:solidFill>
                  <a:srgbClr val="0070C0"/>
                </a:solidFill>
              </a:rPr>
              <a:t>Görsel Sanatlar, </a:t>
            </a:r>
          </a:p>
          <a:p>
            <a:pPr algn="just"/>
            <a:r>
              <a:rPr lang="tr-TR" b="1" dirty="0" smtClean="0">
                <a:solidFill>
                  <a:srgbClr val="0070C0"/>
                </a:solidFill>
              </a:rPr>
              <a:t>Müzik Yetenek, </a:t>
            </a:r>
          </a:p>
          <a:p>
            <a:pPr algn="just"/>
            <a:r>
              <a:rPr lang="tr-TR" b="1" dirty="0" smtClean="0">
                <a:solidFill>
                  <a:srgbClr val="0070C0"/>
                </a:solidFill>
              </a:rPr>
              <a:t>Genel Zihinsel Yetenek</a:t>
            </a:r>
          </a:p>
          <a:p>
            <a:pPr marL="355600" indent="-1588" algn="just">
              <a:buNone/>
            </a:pPr>
            <a:r>
              <a:rPr lang="tr-TR" dirty="0" smtClean="0"/>
              <a:t>Gözlem Formları </a:t>
            </a:r>
            <a:r>
              <a:rPr lang="tr-TR" sz="4200" b="1" dirty="0" smtClean="0">
                <a:solidFill>
                  <a:srgbClr val="C00000"/>
                </a:solidFill>
              </a:rPr>
              <a:t>3 – 14 Aralık 2018 </a:t>
            </a:r>
            <a:r>
              <a:rPr lang="tr-TR" dirty="0" smtClean="0"/>
              <a:t>Tarihleri Arasında </a:t>
            </a:r>
            <a:r>
              <a:rPr lang="tr-TR" b="1" dirty="0" smtClean="0">
                <a:solidFill>
                  <a:srgbClr val="FF0000"/>
                </a:solidFill>
              </a:rPr>
              <a:t>E-Okul Sistemi </a:t>
            </a:r>
            <a:r>
              <a:rPr lang="tr-TR" dirty="0" smtClean="0"/>
              <a:t>Üzerinden Doldurulacaktır. </a:t>
            </a:r>
          </a:p>
          <a:p>
            <a:endParaRPr lang="tr-TR" dirty="0"/>
          </a:p>
        </p:txBody>
      </p:sp>
      <p:pic>
        <p:nvPicPr>
          <p:cNvPr id="4" name="3 Resim" descr="images.jpg"/>
          <p:cNvPicPr>
            <a:picLocks noChangeAspect="1"/>
          </p:cNvPicPr>
          <p:nvPr/>
        </p:nvPicPr>
        <p:blipFill>
          <a:blip r:embed="rId2" cstate="print"/>
          <a:stretch>
            <a:fillRect/>
          </a:stretch>
        </p:blipFill>
        <p:spPr>
          <a:xfrm>
            <a:off x="6767736" y="4423533"/>
            <a:ext cx="2376264" cy="2434467"/>
          </a:xfrm>
          <a:prstGeom prst="ellipse">
            <a:avLst/>
          </a:prstGeom>
          <a:ln>
            <a:noFill/>
          </a:ln>
          <a:effectLst>
            <a:softEdge rad="112500"/>
          </a:effectLst>
        </p:spPr>
      </p:pic>
      <p:sp>
        <p:nvSpPr>
          <p:cNvPr id="5" name="4 Dikdörtgen"/>
          <p:cNvSpPr/>
          <p:nvPr/>
        </p:nvSpPr>
        <p:spPr>
          <a:xfrm>
            <a:off x="175688" y="5157192"/>
            <a:ext cx="6552728" cy="923330"/>
          </a:xfrm>
          <a:prstGeom prst="rect">
            <a:avLst/>
          </a:prstGeom>
        </p:spPr>
        <p:txBody>
          <a:bodyPr wrap="square">
            <a:spAutoFit/>
          </a:bodyPr>
          <a:lstStyle/>
          <a:p>
            <a:pPr algn="just"/>
            <a:r>
              <a:rPr lang="tr-TR" b="1" dirty="0" smtClean="0">
                <a:solidFill>
                  <a:srgbClr val="FF0000"/>
                </a:solidFill>
              </a:rPr>
              <a:t>ÖNEMLİ: </a:t>
            </a:r>
            <a:r>
              <a:rPr lang="tr-TR" b="1" dirty="0" smtClean="0"/>
              <a:t>Tanılama takviminde belirtilen gözlem formlarının doldurulma süresi geçtikten sonra aday gösterme işlemi yapılamayacaktır. </a:t>
            </a:r>
            <a:endParaRPr lang="tr-TR" u="sng"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88641"/>
            <a:ext cx="8064896" cy="3960440"/>
          </a:xfrm>
        </p:spPr>
        <p:txBody>
          <a:bodyPr>
            <a:normAutofit/>
          </a:bodyPr>
          <a:lstStyle/>
          <a:p>
            <a:pPr algn="ctr">
              <a:buNone/>
            </a:pPr>
            <a:r>
              <a:rPr lang="tr-TR" dirty="0" smtClean="0"/>
              <a:t>    Bir Öğrenci</a:t>
            </a:r>
          </a:p>
          <a:p>
            <a:pPr algn="ctr">
              <a:buNone/>
            </a:pPr>
            <a:r>
              <a:rPr lang="tr-TR" dirty="0" smtClean="0"/>
              <a:t> </a:t>
            </a:r>
            <a:r>
              <a:rPr lang="tr-TR" sz="4200" b="1" dirty="0" smtClean="0">
                <a:solidFill>
                  <a:srgbClr val="0070C0"/>
                </a:solidFill>
              </a:rPr>
              <a:t>En Fazla İki Yetenek Alanından </a:t>
            </a:r>
          </a:p>
          <a:p>
            <a:pPr algn="ctr">
              <a:buNone/>
            </a:pPr>
            <a:r>
              <a:rPr lang="tr-TR" dirty="0" smtClean="0"/>
              <a:t>Aday Gösterilebilecektir. </a:t>
            </a:r>
          </a:p>
          <a:p>
            <a:pPr algn="ctr">
              <a:buNone/>
            </a:pPr>
            <a:r>
              <a:rPr lang="tr-TR" dirty="0" smtClean="0">
                <a:solidFill>
                  <a:srgbClr val="FF0000"/>
                </a:solidFill>
              </a:rPr>
              <a:t>	 </a:t>
            </a:r>
            <a:r>
              <a:rPr lang="tr-TR" b="1" i="1" dirty="0" smtClean="0">
                <a:solidFill>
                  <a:srgbClr val="FF0000"/>
                </a:solidFill>
              </a:rPr>
              <a:t>Genel Zihinsel Yetenek- Görsel Sanatlar</a:t>
            </a:r>
            <a:r>
              <a:rPr lang="tr-TR" b="1" i="1" dirty="0" smtClean="0"/>
              <a:t>, </a:t>
            </a:r>
          </a:p>
          <a:p>
            <a:pPr algn="ctr">
              <a:buNone/>
            </a:pPr>
            <a:r>
              <a:rPr lang="tr-TR" b="1" i="1" dirty="0" smtClean="0"/>
              <a:t>  </a:t>
            </a:r>
            <a:r>
              <a:rPr lang="tr-TR" b="1" i="1" dirty="0" smtClean="0">
                <a:solidFill>
                  <a:srgbClr val="0070C0"/>
                </a:solidFill>
              </a:rPr>
              <a:t>Genel Zihinsel Yetenek-Müzik, </a:t>
            </a:r>
          </a:p>
          <a:p>
            <a:pPr algn="ctr">
              <a:buNone/>
            </a:pPr>
            <a:r>
              <a:rPr lang="tr-TR" b="1" i="1" dirty="0" smtClean="0">
                <a:solidFill>
                  <a:schemeClr val="accent6">
                    <a:lumMod val="75000"/>
                  </a:schemeClr>
                </a:solidFill>
              </a:rPr>
              <a:t>Görsel Sanatlar-Müzik. </a:t>
            </a:r>
            <a:endParaRPr lang="tr-TR" b="1" i="1" dirty="0">
              <a:solidFill>
                <a:schemeClr val="accent6">
                  <a:lumMod val="75000"/>
                </a:schemeClr>
              </a:solidFill>
            </a:endParaRPr>
          </a:p>
        </p:txBody>
      </p:sp>
      <p:sp>
        <p:nvSpPr>
          <p:cNvPr id="4" name="3 Dikdörtgen"/>
          <p:cNvSpPr/>
          <p:nvPr/>
        </p:nvSpPr>
        <p:spPr>
          <a:xfrm>
            <a:off x="323528" y="4005064"/>
            <a:ext cx="8136904" cy="1015663"/>
          </a:xfrm>
          <a:prstGeom prst="rect">
            <a:avLst/>
          </a:prstGeom>
        </p:spPr>
        <p:txBody>
          <a:bodyPr wrap="square">
            <a:spAutoFit/>
          </a:bodyPr>
          <a:lstStyle/>
          <a:p>
            <a:pPr algn="just"/>
            <a:r>
              <a:rPr lang="tr-TR" sz="2000" b="1" dirty="0" smtClean="0">
                <a:solidFill>
                  <a:srgbClr val="FF0000"/>
                </a:solidFill>
              </a:rPr>
              <a:t>ÖNEMLİ:</a:t>
            </a:r>
            <a:r>
              <a:rPr lang="tr-TR" sz="2000" b="1" dirty="0" smtClean="0">
                <a:solidFill>
                  <a:srgbClr val="00B050"/>
                </a:solidFill>
              </a:rPr>
              <a:t>Öğrenci bir önceki eğitim öğretim yılında bir yetenek alanından </a:t>
            </a:r>
            <a:r>
              <a:rPr lang="tr-TR" sz="2000" b="1" dirty="0" err="1" smtClean="0">
                <a:solidFill>
                  <a:srgbClr val="00B050"/>
                </a:solidFill>
              </a:rPr>
              <a:t>BİLSEM’e</a:t>
            </a:r>
            <a:r>
              <a:rPr lang="tr-TR" sz="2000" b="1" dirty="0" smtClean="0">
                <a:solidFill>
                  <a:srgbClr val="00B050"/>
                </a:solidFill>
              </a:rPr>
              <a:t> kayıt hakkı kazanmış ise bu yıl da başka bir yetenek alanından aday gösterilebilir.</a:t>
            </a:r>
            <a:endParaRPr lang="tr-TR" sz="2000" b="1"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Başlık 4"/>
          <p:cNvSpPr>
            <a:spLocks noGrp="1"/>
          </p:cNvSpPr>
          <p:nvPr>
            <p:ph type="title"/>
          </p:nvPr>
        </p:nvSpPr>
        <p:spPr>
          <a:xfrm>
            <a:off x="107504" y="274638"/>
            <a:ext cx="8424936" cy="1143000"/>
          </a:xfrm>
        </p:spPr>
        <p:txBody>
          <a:bodyPr/>
          <a:lstStyle/>
          <a:p>
            <a:r>
              <a:rPr lang="tr-TR" b="1" dirty="0" smtClean="0">
                <a:latin typeface="Berlin Sans FB" panose="020E0602020502020306" pitchFamily="34" charset="0"/>
                <a:cs typeface="Times New Roman" panose="02020603050405020304" pitchFamily="18" charset="0"/>
              </a:rPr>
              <a:t>Bilim</a:t>
            </a:r>
            <a:r>
              <a:rPr lang="tr-TR" b="1" dirty="0" smtClean="0">
                <a:latin typeface="Berlin Sans FB" panose="020E0602020502020306" pitchFamily="34" charset="0"/>
              </a:rPr>
              <a:t> </a:t>
            </a:r>
            <a:r>
              <a:rPr lang="tr-TR" b="1" dirty="0">
                <a:latin typeface="Berlin Sans FB" panose="020E0602020502020306" pitchFamily="34" charset="0"/>
              </a:rPr>
              <a:t>ve Sanat Merkezi Nedir ?</a:t>
            </a:r>
          </a:p>
        </p:txBody>
      </p:sp>
      <p:sp>
        <p:nvSpPr>
          <p:cNvPr id="2" name="İçerik Yer Tutucusu 1"/>
          <p:cNvSpPr>
            <a:spLocks noGrp="1"/>
          </p:cNvSpPr>
          <p:nvPr>
            <p:ph idx="1"/>
          </p:nvPr>
        </p:nvSpPr>
        <p:spPr/>
        <p:txBody>
          <a:bodyPr>
            <a:normAutofit/>
          </a:bodyPr>
          <a:lstStyle/>
          <a:p>
            <a:pPr algn="just"/>
            <a:r>
              <a:rPr lang="tr-TR" dirty="0" smtClean="0"/>
              <a:t>       “</a:t>
            </a:r>
            <a:r>
              <a:rPr lang="tr-TR" dirty="0"/>
              <a:t>Bilim ve sanat merkezi, okul öncesi, ilköğretim ve ortaöğretim çağındaki özel yetenekli çocuk ve öğrencilerin bireysel yeteneklerinin farkında olmalarını ve kapasitelerini geliştirerek en üst düzeyde kullanmalarını sağlamak amacıyla açılmış olan bağımsız özel eğitim kurumudur</a:t>
            </a:r>
            <a:r>
              <a:rPr lang="tr-TR" dirty="0" smtClean="0"/>
              <a:t>.”</a:t>
            </a:r>
          </a:p>
          <a:p>
            <a:pPr algn="just"/>
            <a:r>
              <a:rPr lang="tr-TR" dirty="0"/>
              <a:t>Milli Eğitim Bakanlığının Özel Eğitim ve Rehberlik Hizmetleri Genel Müdürlüğüne bağlı olarak çalışmalarını sürdürürler.</a:t>
            </a:r>
          </a:p>
          <a:p>
            <a:endParaRPr lang="tr-TR" dirty="0"/>
          </a:p>
        </p:txBody>
      </p:sp>
      <p:sp>
        <p:nvSpPr>
          <p:cNvPr id="3" name="Altbilgi Yer Tutucusu 2"/>
          <p:cNvSpPr>
            <a:spLocks noGrp="1"/>
          </p:cNvSpPr>
          <p:nvPr>
            <p:ph type="ftr" sz="quarter" idx="11"/>
          </p:nvPr>
        </p:nvSpPr>
        <p:spPr/>
        <p:txBody>
          <a:bodyPr/>
          <a:lstStyle/>
          <a:p>
            <a:r>
              <a:rPr lang="tr-TR" dirty="0" smtClean="0"/>
              <a:t>Özel Yeteneklerin Geliştirilmesi Daire Başkanlığı</a:t>
            </a: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3</a:t>
            </a:fld>
            <a:endParaRPr lang="en-US"/>
          </a:p>
        </p:txBody>
      </p:sp>
    </p:spTree>
    <p:extLst>
      <p:ext uri="{BB962C8B-B14F-4D97-AF65-F5344CB8AC3E}">
        <p14:creationId xmlns:p14="http://schemas.microsoft.com/office/powerpoint/2010/main" val="182062555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332656"/>
            <a:ext cx="7560840" cy="4525963"/>
          </a:xfrm>
        </p:spPr>
        <p:txBody>
          <a:bodyPr>
            <a:normAutofit/>
          </a:bodyPr>
          <a:lstStyle/>
          <a:p>
            <a:pPr algn="just"/>
            <a:r>
              <a:rPr lang="tr-TR" dirty="0" smtClean="0">
                <a:solidFill>
                  <a:srgbClr val="7030A0"/>
                </a:solidFill>
              </a:rPr>
              <a:t>Gözlem formu doldurulduktan ve kaydetme işlemi tamamlandıktan sonra raporlama butonuna tıklanıp öğrencinin aday gösterildiği yetenek alanları ile ilgili 2 çıktı alınacak ve bu belgeler aday gösteren sınıf öğretmeni ile okul idarecisi tarafından imzalanacaktır.</a:t>
            </a:r>
          </a:p>
          <a:p>
            <a:pPr algn="just"/>
            <a:r>
              <a:rPr lang="tr-TR" dirty="0" smtClean="0">
                <a:solidFill>
                  <a:srgbClr val="7030A0"/>
                </a:solidFill>
              </a:rPr>
              <a:t>Okul idaresi raporun bir örneğini imza karşılığında veliye teslim edecek, bir örneğini okulda muhafaza edecektir.</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88640"/>
            <a:ext cx="7704856" cy="5390059"/>
          </a:xfrm>
        </p:spPr>
        <p:txBody>
          <a:bodyPr>
            <a:normAutofit/>
          </a:bodyPr>
          <a:lstStyle/>
          <a:p>
            <a:pPr algn="just"/>
            <a:r>
              <a:rPr lang="tr-TR" sz="3600" dirty="0" smtClean="0"/>
              <a:t>Aday gösterilen ve e-okul Yönetim Bilgi Sistemi üzerinden gözlem formu doldurulan öğrencilerin hangi yetenek alanından aday gösterildiği</a:t>
            </a:r>
            <a:endParaRPr lang="tr-TR" sz="3600" b="1" dirty="0" smtClean="0"/>
          </a:p>
          <a:p>
            <a:pPr algn="ctr">
              <a:buNone/>
            </a:pPr>
            <a:r>
              <a:rPr lang="tr-TR" sz="4400" b="1" dirty="0" smtClean="0">
                <a:solidFill>
                  <a:srgbClr val="FF0000"/>
                </a:solidFill>
              </a:rPr>
              <a:t>17-21 Aralık 2018 </a:t>
            </a:r>
            <a:r>
              <a:rPr lang="tr-TR" sz="4000" dirty="0" smtClean="0"/>
              <a:t>Tarihleri Arasında </a:t>
            </a:r>
            <a:r>
              <a:rPr lang="tr-TR" sz="4000" b="1" dirty="0" smtClean="0">
                <a:solidFill>
                  <a:srgbClr val="FF0000"/>
                </a:solidFill>
              </a:rPr>
              <a:t>www.meb.gov.tr </a:t>
            </a:r>
            <a:r>
              <a:rPr lang="tr-TR" sz="4000" dirty="0" smtClean="0"/>
              <a:t>İnternet Adresinden Yayınlanacaktır. </a:t>
            </a:r>
            <a:endParaRPr lang="tr-TR" sz="4000" dirty="0"/>
          </a:p>
        </p:txBody>
      </p:sp>
      <p:pic>
        <p:nvPicPr>
          <p:cNvPr id="5" name="4 Resim" descr="885845_detay.jpg"/>
          <p:cNvPicPr>
            <a:picLocks noChangeAspect="1"/>
          </p:cNvPicPr>
          <p:nvPr/>
        </p:nvPicPr>
        <p:blipFill>
          <a:blip r:embed="rId3" cstate="print"/>
          <a:stretch>
            <a:fillRect/>
          </a:stretch>
        </p:blipFill>
        <p:spPr>
          <a:xfrm>
            <a:off x="3563888" y="5229200"/>
            <a:ext cx="2232248" cy="164933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DÜZELTME İŞLEMLERİ</a:t>
            </a:r>
            <a:endParaRPr lang="tr-TR" dirty="0">
              <a:solidFill>
                <a:srgbClr val="FF0000"/>
              </a:solidFill>
            </a:endParaRPr>
          </a:p>
        </p:txBody>
      </p:sp>
      <p:sp>
        <p:nvSpPr>
          <p:cNvPr id="3" name="2 İçerik Yer Tutucusu"/>
          <p:cNvSpPr>
            <a:spLocks noGrp="1"/>
          </p:cNvSpPr>
          <p:nvPr>
            <p:ph idx="1"/>
          </p:nvPr>
        </p:nvSpPr>
        <p:spPr>
          <a:xfrm>
            <a:off x="0" y="1554162"/>
            <a:ext cx="8244408" cy="5115198"/>
          </a:xfrm>
        </p:spPr>
        <p:txBody>
          <a:bodyPr>
            <a:normAutofit/>
          </a:bodyPr>
          <a:lstStyle/>
          <a:p>
            <a:endParaRPr lang="tr-TR" dirty="0" smtClean="0"/>
          </a:p>
          <a:p>
            <a:pPr algn="just">
              <a:buNone/>
            </a:pPr>
            <a:r>
              <a:rPr lang="tr-TR" dirty="0" smtClean="0"/>
              <a:t>   </a:t>
            </a:r>
            <a:r>
              <a:rPr lang="tr-TR" dirty="0" smtClean="0">
                <a:solidFill>
                  <a:srgbClr val="0070C0"/>
                </a:solidFill>
              </a:rPr>
              <a:t>Öğrencinin aday gösterildiği yetenek alanlarında bir değişiklik yapılması söz konusu ise gerekli düzeltmelerin </a:t>
            </a:r>
            <a:r>
              <a:rPr lang="tr-TR" b="1" dirty="0" smtClean="0">
                <a:solidFill>
                  <a:srgbClr val="FF0000"/>
                </a:solidFill>
              </a:rPr>
              <a:t>17-21 Aralık 2018</a:t>
            </a:r>
            <a:r>
              <a:rPr lang="tr-TR" b="1" dirty="0" smtClean="0">
                <a:solidFill>
                  <a:srgbClr val="0070C0"/>
                </a:solidFill>
              </a:rPr>
              <a:t> tarihleri arasında e-okul Yönetim Bilgi Sistemi (İlkokul Ortaokul Kurum İşlemleri/Bilim ve Sanat Merkezi Öğrencileri/Bilim ve Sanat Merkezlerine Öğrenci Seçimi Gözlem Formu) üzerinden yapılması gerekmektedir. </a:t>
            </a:r>
          </a:p>
          <a:p>
            <a:pPr algn="just">
              <a:buNone/>
            </a:pPr>
            <a:r>
              <a:rPr lang="tr-TR" b="1" dirty="0" smtClean="0">
                <a:solidFill>
                  <a:srgbClr val="0070C0"/>
                </a:solidFill>
              </a:rPr>
              <a:t>	</a:t>
            </a:r>
          </a:p>
          <a:p>
            <a:pPr algn="just">
              <a:buNone/>
            </a:pPr>
            <a:r>
              <a:rPr lang="tr-TR" b="1" dirty="0" smtClean="0">
                <a:solidFill>
                  <a:srgbClr val="0070C0"/>
                </a:solidFill>
              </a:rPr>
              <a:t>	Belirtilen tarihten sonra öğrencinin yetenek alanı ile ilgili herhangi bir değişiklik yapılması söz konusu olmayacaktır. </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39752" y="1268760"/>
            <a:ext cx="6347048" cy="4525963"/>
          </a:xfrm>
        </p:spPr>
        <p:txBody>
          <a:bodyPr>
            <a:normAutofit/>
          </a:bodyPr>
          <a:lstStyle/>
          <a:p>
            <a:pPr algn="ctr">
              <a:buNone/>
            </a:pPr>
            <a:r>
              <a:rPr lang="tr-TR" sz="4900" b="1" dirty="0" smtClean="0">
                <a:solidFill>
                  <a:srgbClr val="FF0000"/>
                </a:solidFill>
              </a:rPr>
              <a:t>E-OKUL SİSTEMİNDE ÖĞRENCİNİN ADAY GÖSTERİLMESİ</a:t>
            </a:r>
            <a:endParaRPr lang="tr-TR" sz="4900" b="1" dirty="0">
              <a:solidFill>
                <a:srgbClr val="FF0000"/>
              </a:solidFill>
            </a:endParaRPr>
          </a:p>
        </p:txBody>
      </p:sp>
      <p:pic>
        <p:nvPicPr>
          <p:cNvPr id="4" name="3 Resim" descr="34033.jpg"/>
          <p:cNvPicPr>
            <a:picLocks noChangeAspect="1"/>
          </p:cNvPicPr>
          <p:nvPr/>
        </p:nvPicPr>
        <p:blipFill>
          <a:blip r:embed="rId3" cstate="print"/>
          <a:stretch>
            <a:fillRect/>
          </a:stretch>
        </p:blipFill>
        <p:spPr>
          <a:xfrm>
            <a:off x="3779912" y="3933056"/>
            <a:ext cx="3672408" cy="275430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Resim" descr="1.png"/>
          <p:cNvPicPr>
            <a:picLocks noChangeAspect="1"/>
          </p:cNvPicPr>
          <p:nvPr/>
        </p:nvPicPr>
        <p:blipFill>
          <a:blip r:embed="rId3" cstate="print"/>
          <a:srcRect t="12332"/>
          <a:stretch>
            <a:fillRect/>
          </a:stretch>
        </p:blipFill>
        <p:spPr>
          <a:xfrm>
            <a:off x="395536" y="476672"/>
            <a:ext cx="8365394" cy="590465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4" name="3 İçerik Yer Tutucusu" descr="2.png"/>
          <p:cNvPicPr>
            <a:picLocks noGrp="1" noChangeAspect="1"/>
          </p:cNvPicPr>
          <p:nvPr>
            <p:ph idx="1"/>
          </p:nvPr>
        </p:nvPicPr>
        <p:blipFill>
          <a:blip r:embed="rId3" cstate="print"/>
          <a:stretch>
            <a:fillRect/>
          </a:stretch>
        </p:blipFill>
        <p:spPr>
          <a:xfrm>
            <a:off x="179512" y="332656"/>
            <a:ext cx="8208912" cy="64047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çerik Yer Tutucusu" descr="3.png"/>
          <p:cNvPicPr>
            <a:picLocks noGrp="1" noChangeAspect="1"/>
          </p:cNvPicPr>
          <p:nvPr>
            <p:ph idx="1"/>
          </p:nvPr>
        </p:nvPicPr>
        <p:blipFill>
          <a:blip r:embed="rId3" cstate="print"/>
          <a:stretch>
            <a:fillRect/>
          </a:stretch>
        </p:blipFill>
        <p:spPr>
          <a:xfrm>
            <a:off x="611560" y="260648"/>
            <a:ext cx="8043356" cy="61926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çerik Yer Tutucusu" descr="4.png"/>
          <p:cNvPicPr>
            <a:picLocks noGrp="1" noChangeAspect="1"/>
          </p:cNvPicPr>
          <p:nvPr>
            <p:ph idx="1"/>
          </p:nvPr>
        </p:nvPicPr>
        <p:blipFill>
          <a:blip r:embed="rId3" cstate="print"/>
          <a:stretch>
            <a:fillRect/>
          </a:stretch>
        </p:blipFill>
        <p:spPr>
          <a:xfrm>
            <a:off x="179512" y="260648"/>
            <a:ext cx="8784976" cy="63367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çerik Yer Tutucusu" descr="5.png"/>
          <p:cNvPicPr>
            <a:picLocks noGrp="1" noChangeAspect="1"/>
          </p:cNvPicPr>
          <p:nvPr>
            <p:ph idx="1"/>
          </p:nvPr>
        </p:nvPicPr>
        <p:blipFill>
          <a:blip r:embed="rId3" cstate="print"/>
          <a:stretch>
            <a:fillRect/>
          </a:stretch>
        </p:blipFill>
        <p:spPr>
          <a:xfrm>
            <a:off x="323528" y="404664"/>
            <a:ext cx="8496944" cy="597666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4" name="3 İçerik Yer Tutucusu" descr="6.png"/>
          <p:cNvPicPr>
            <a:picLocks noGrp="1" noChangeAspect="1"/>
          </p:cNvPicPr>
          <p:nvPr>
            <p:ph idx="1"/>
          </p:nvPr>
        </p:nvPicPr>
        <p:blipFill>
          <a:blip r:embed="rId3" cstate="print"/>
          <a:stretch>
            <a:fillRect/>
          </a:stretch>
        </p:blipFill>
        <p:spPr>
          <a:xfrm>
            <a:off x="323528" y="260648"/>
            <a:ext cx="8424936" cy="624491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268760"/>
            <a:ext cx="8229600" cy="4525963"/>
          </a:xfrm>
        </p:spPr>
        <p:txBody>
          <a:bodyPr/>
          <a:lstStyle/>
          <a:p>
            <a:pPr algn="ctr">
              <a:buNone/>
            </a:pPr>
            <a:r>
              <a:rPr lang="tr-TR" b="1" dirty="0" smtClean="0">
                <a:solidFill>
                  <a:srgbClr val="C00000"/>
                </a:solidFill>
                <a:effectLst>
                  <a:outerShdw blurRad="38100" dist="38100" dir="2700000" algn="tl">
                    <a:srgbClr val="000000">
                      <a:alpha val="43137"/>
                    </a:srgbClr>
                  </a:outerShdw>
                </a:effectLst>
                <a:hlinkClick r:id="rId3" action="ppaction://hlinkfile"/>
              </a:rPr>
              <a:t>Bilim ve Sanat Merkezleri</a:t>
            </a:r>
            <a:endParaRPr lang="tr-TR" dirty="0" smtClean="0"/>
          </a:p>
          <a:p>
            <a:pPr algn="just"/>
            <a:r>
              <a:rPr lang="tr-TR" dirty="0" smtClean="0"/>
              <a:t>Özel yetenekli öğrencilere kendi potansiyellerini anlamaları, kendilerine ve topluma katkıda bulunabilmeleri için okullarda verilen eğitimi zenginleştiren ve farklılaştıran bir eğitim programı sunan bilim ve sanat merkezleri, 81 ilde 135 merkezde hizmet vermektedir. </a:t>
            </a:r>
            <a:endParaRPr lang="tr-TR" dirty="0"/>
          </a:p>
        </p:txBody>
      </p:sp>
      <p:sp>
        <p:nvSpPr>
          <p:cNvPr id="3" name="Altbilgi Yer Tutucusu 2"/>
          <p:cNvSpPr>
            <a:spLocks noGrp="1"/>
          </p:cNvSpPr>
          <p:nvPr>
            <p:ph type="ftr" sz="quarter" idx="11"/>
          </p:nvPr>
        </p:nvSpPr>
        <p:spPr/>
        <p:txBody>
          <a:bodyPr/>
          <a:lstStyle/>
          <a:p>
            <a:r>
              <a:rPr lang="tr-TR" dirty="0" smtClean="0"/>
              <a:t>Özel Yeteneklerin Geliştirilmesi Daire Başkanlığı</a:t>
            </a: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4</a:t>
            </a:fld>
            <a:endParaRPr lang="en-US"/>
          </a:p>
        </p:txBody>
      </p:sp>
    </p:spTree>
    <p:extLst>
      <p:ext uri="{BB962C8B-B14F-4D97-AF65-F5344CB8AC3E}">
        <p14:creationId xmlns:p14="http://schemas.microsoft.com/office/powerpoint/2010/main" val="257161289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971600" y="548680"/>
          <a:ext cx="72008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5500" b="1" dirty="0" smtClean="0">
                <a:solidFill>
                  <a:srgbClr val="FF0000"/>
                </a:solidFill>
              </a:rPr>
              <a:t>GRUP TARAMA TESTİNİN UYGULANMASI</a:t>
            </a:r>
            <a:endParaRPr lang="tr-TR" sz="55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332657"/>
            <a:ext cx="7848872" cy="2736304"/>
          </a:xfrm>
        </p:spPr>
        <p:txBody>
          <a:bodyPr/>
          <a:lstStyle/>
          <a:p>
            <a:pPr algn="just">
              <a:buNone/>
            </a:pPr>
            <a:r>
              <a:rPr lang="tr-TR" dirty="0" smtClean="0"/>
              <a:t>   Grup tarama uygulamasına 1, 2 ve 3. sınıf düzeyinde, sınıf öğretmenleri tarafından genel </a:t>
            </a:r>
            <a:r>
              <a:rPr lang="tr-TR" dirty="0" smtClean="0">
                <a:solidFill>
                  <a:srgbClr val="0070C0"/>
                </a:solidFill>
              </a:rPr>
              <a:t>zihinsel, görsel sanatlar ve müzik yetenek</a:t>
            </a:r>
            <a:r>
              <a:rPr lang="tr-TR" dirty="0" smtClean="0"/>
              <a:t> alanlarında aday gösterilen öğrenciler girebilecektir. </a:t>
            </a:r>
            <a:endParaRPr lang="tr-TR" dirty="0"/>
          </a:p>
        </p:txBody>
      </p:sp>
      <p:pic>
        <p:nvPicPr>
          <p:cNvPr id="4" name="3 Resim" descr="arsivimage_aspx_.jpg"/>
          <p:cNvPicPr>
            <a:picLocks noChangeAspect="1"/>
          </p:cNvPicPr>
          <p:nvPr/>
        </p:nvPicPr>
        <p:blipFill>
          <a:blip r:embed="rId3" cstate="print"/>
          <a:stretch>
            <a:fillRect/>
          </a:stretch>
        </p:blipFill>
        <p:spPr>
          <a:xfrm>
            <a:off x="3059832" y="4687069"/>
            <a:ext cx="3845649" cy="2170931"/>
          </a:xfrm>
          <a:prstGeom prst="rect">
            <a:avLst/>
          </a:prstGeom>
          <a:ln>
            <a:noFill/>
          </a:ln>
          <a:effectLst>
            <a:softEdge rad="112500"/>
          </a:effectLst>
        </p:spPr>
      </p:pic>
      <p:sp>
        <p:nvSpPr>
          <p:cNvPr id="5" name="4 Dikdörtgen"/>
          <p:cNvSpPr/>
          <p:nvPr/>
        </p:nvSpPr>
        <p:spPr>
          <a:xfrm>
            <a:off x="323528" y="3068960"/>
            <a:ext cx="7776864" cy="1938992"/>
          </a:xfrm>
          <a:prstGeom prst="rect">
            <a:avLst/>
          </a:prstGeom>
        </p:spPr>
        <p:txBody>
          <a:bodyPr wrap="square">
            <a:spAutoFit/>
          </a:bodyPr>
          <a:lstStyle/>
          <a:p>
            <a:pPr algn="just"/>
            <a:r>
              <a:rPr lang="tr-TR" sz="2400" b="1" dirty="0" smtClean="0">
                <a:solidFill>
                  <a:srgbClr val="FF0000"/>
                </a:solidFill>
              </a:rPr>
              <a:t>ÖNEMLİ: </a:t>
            </a:r>
            <a:r>
              <a:rPr lang="tr-TR" sz="2400" b="1" dirty="0" smtClean="0"/>
              <a:t>Bilim ve sanat merkezleri için yetenek alanlarına göre aday gösterilen öğrencilerin tamamı grup tarama uygulamasına girecektir. Grup tarama uygulamasına girmeyen öğrenciler bireysel değerlendirmeye alınmayacaktır. </a:t>
            </a:r>
            <a:endParaRPr lang="tr-TR" sz="2400"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Metin kutusu"/>
          <p:cNvSpPr txBox="1"/>
          <p:nvPr/>
        </p:nvSpPr>
        <p:spPr>
          <a:xfrm>
            <a:off x="251520" y="548680"/>
            <a:ext cx="8136904" cy="2923877"/>
          </a:xfrm>
          <a:prstGeom prst="rect">
            <a:avLst/>
          </a:prstGeom>
          <a:noFill/>
        </p:spPr>
        <p:txBody>
          <a:bodyPr wrap="square" rtlCol="0">
            <a:spAutoFit/>
          </a:bodyPr>
          <a:lstStyle/>
          <a:p>
            <a:pPr algn="ctr"/>
            <a:r>
              <a:rPr lang="tr-TR" sz="2400" dirty="0" smtClean="0">
                <a:solidFill>
                  <a:srgbClr val="0070C0"/>
                </a:solidFill>
              </a:rPr>
              <a:t>Grup tarama uygulamasına girecek öğrencilerin uygulamaya giriş belgeleri </a:t>
            </a:r>
            <a:r>
              <a:rPr lang="tr-TR" sz="4000" b="1" dirty="0" smtClean="0">
                <a:solidFill>
                  <a:srgbClr val="FF0000"/>
                </a:solidFill>
              </a:rPr>
              <a:t>08 Ocak 2019 </a:t>
            </a:r>
            <a:r>
              <a:rPr lang="tr-TR" sz="2400" b="1" dirty="0" smtClean="0">
                <a:solidFill>
                  <a:srgbClr val="0070C0"/>
                </a:solidFill>
              </a:rPr>
              <a:t>tarihinde e-okul Yönetim Bilgi Sistemi “Sınav İşlemleri” modülünde yayımlanacaktır. </a:t>
            </a:r>
          </a:p>
          <a:p>
            <a:pPr algn="ctr"/>
            <a:endParaRPr lang="tr-TR" sz="2400" b="1" dirty="0" smtClean="0">
              <a:solidFill>
                <a:srgbClr val="0070C0"/>
              </a:solidFill>
            </a:endParaRPr>
          </a:p>
          <a:p>
            <a:pPr algn="ctr"/>
            <a:r>
              <a:rPr lang="tr-TR" sz="2400" b="1" dirty="0" smtClean="0">
                <a:solidFill>
                  <a:srgbClr val="0070C0"/>
                </a:solidFill>
              </a:rPr>
              <a:t>Fotoğraflı giriş belgelerinin çıktısı okul idaresi tarafından alınarak onaylanıp öğrenci velilerine imza karşılığında verilerek veliler bilgilendirilecektir</a:t>
            </a:r>
            <a:r>
              <a:rPr lang="tr-TR" sz="2400" b="1" dirty="0" smtClean="0"/>
              <a:t>.</a:t>
            </a:r>
            <a:endParaRPr lang="tr-TR" sz="2400" dirty="0">
              <a:solidFill>
                <a:srgbClr val="0070C0"/>
              </a:solidFill>
            </a:endParaRPr>
          </a:p>
        </p:txBody>
      </p:sp>
      <p:pic>
        <p:nvPicPr>
          <p:cNvPr id="3" name="2 Resim" descr="kizustun.jpg"/>
          <p:cNvPicPr>
            <a:picLocks noChangeAspect="1"/>
          </p:cNvPicPr>
          <p:nvPr/>
        </p:nvPicPr>
        <p:blipFill>
          <a:blip r:embed="rId3" cstate="print"/>
          <a:stretch>
            <a:fillRect/>
          </a:stretch>
        </p:blipFill>
        <p:spPr>
          <a:xfrm>
            <a:off x="2339752" y="3429000"/>
            <a:ext cx="4608512" cy="2425533"/>
          </a:xfrm>
          <a:prstGeom prst="rect">
            <a:avLst/>
          </a:prstGeom>
          <a:ln>
            <a:noFill/>
          </a:ln>
          <a:effectLst>
            <a:softEdge rad="112500"/>
          </a:effectLst>
        </p:spPr>
      </p:pic>
      <p:sp>
        <p:nvSpPr>
          <p:cNvPr id="4" name="3 Dikdörtgen"/>
          <p:cNvSpPr/>
          <p:nvPr/>
        </p:nvSpPr>
        <p:spPr>
          <a:xfrm>
            <a:off x="467544" y="5103674"/>
            <a:ext cx="7920880" cy="1477328"/>
          </a:xfrm>
          <a:prstGeom prst="rect">
            <a:avLst/>
          </a:prstGeom>
        </p:spPr>
        <p:txBody>
          <a:bodyPr wrap="square">
            <a:spAutoFit/>
          </a:bodyPr>
          <a:lstStyle/>
          <a:p>
            <a:pPr algn="just"/>
            <a:r>
              <a:rPr lang="tr-TR" b="1" dirty="0" smtClean="0">
                <a:solidFill>
                  <a:srgbClr val="FF0000"/>
                </a:solidFill>
              </a:rPr>
              <a:t>ÖNEMLİ:</a:t>
            </a:r>
            <a:r>
              <a:rPr lang="tr-TR" b="1" dirty="0" smtClean="0"/>
              <a:t> Giriş belgeleri e-okul Yönetim Bilgi Sistemi üzerinden alınırken karşılaşılan sorunlarda öncelikle “Öğrenci İşlemleri/Öğrenci Arama” modülünde yer alan “Fotoğrafı Hatalı Öğrenci Listesi”nde öğrencinin adının bulunup bulunmadığı kontrol edilmeli, adı olan öğrencinin fotoğrafının e-okul Yönetim Bilgi Sistemi’ne tekrar yüklenerek giriş belgelerinin verilmesi gerekmektedir. </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60648"/>
            <a:ext cx="8373616" cy="5030019"/>
          </a:xfrm>
        </p:spPr>
        <p:txBody>
          <a:bodyPr/>
          <a:lstStyle/>
          <a:p>
            <a:pPr algn="ctr">
              <a:buNone/>
            </a:pPr>
            <a:r>
              <a:rPr lang="tr-TR" dirty="0" smtClean="0">
                <a:solidFill>
                  <a:srgbClr val="C00000"/>
                </a:solidFill>
              </a:rPr>
              <a:t> </a:t>
            </a:r>
            <a:r>
              <a:rPr lang="tr-TR" sz="4000" b="1" dirty="0" smtClean="0">
                <a:solidFill>
                  <a:srgbClr val="C00000"/>
                </a:solidFill>
              </a:rPr>
              <a:t>GRUP TARAMA UYGULAMASI</a:t>
            </a:r>
          </a:p>
          <a:p>
            <a:pPr algn="ctr">
              <a:buNone/>
            </a:pPr>
            <a:r>
              <a:rPr lang="tr-TR" smtClean="0"/>
              <a:t>Öğrenciler Gruplarlar halinde </a:t>
            </a:r>
            <a:endParaRPr lang="tr-TR" dirty="0" smtClean="0"/>
          </a:p>
          <a:p>
            <a:pPr algn="ctr">
              <a:buNone/>
            </a:pPr>
            <a:r>
              <a:rPr lang="tr-TR" dirty="0" smtClean="0"/>
              <a:t>Elektronik Ortamda </a:t>
            </a:r>
            <a:r>
              <a:rPr lang="tr-TR" sz="4400" b="1" i="1" dirty="0" smtClean="0">
                <a:solidFill>
                  <a:srgbClr val="7030A0"/>
                </a:solidFill>
              </a:rPr>
              <a:t>Tablet</a:t>
            </a:r>
            <a:r>
              <a:rPr lang="tr-TR" dirty="0" smtClean="0"/>
              <a:t> Uygulaması İle </a:t>
            </a:r>
          </a:p>
          <a:p>
            <a:pPr algn="ctr">
              <a:buNone/>
            </a:pPr>
            <a:r>
              <a:rPr lang="tr-TR" sz="4200" b="1" dirty="0" smtClean="0">
                <a:solidFill>
                  <a:srgbClr val="FF0000"/>
                </a:solidFill>
              </a:rPr>
              <a:t>19 Ocak 2019 – 24 Mart 2019 </a:t>
            </a:r>
          </a:p>
          <a:p>
            <a:pPr algn="ctr">
              <a:buNone/>
            </a:pPr>
            <a:r>
              <a:rPr lang="tr-TR" b="1" dirty="0" smtClean="0"/>
              <a:t>Tarihleri Arasında Gerçekleştirilecektir. </a:t>
            </a:r>
            <a:endParaRPr lang="tr-TR" dirty="0"/>
          </a:p>
        </p:txBody>
      </p:sp>
      <p:pic>
        <p:nvPicPr>
          <p:cNvPr id="4" name="3 Resim" descr="Tablet.jpg"/>
          <p:cNvPicPr>
            <a:picLocks noChangeAspect="1"/>
          </p:cNvPicPr>
          <p:nvPr/>
        </p:nvPicPr>
        <p:blipFill>
          <a:blip r:embed="rId3" cstate="print"/>
          <a:stretch>
            <a:fillRect/>
          </a:stretch>
        </p:blipFill>
        <p:spPr>
          <a:xfrm>
            <a:off x="6047656" y="4149080"/>
            <a:ext cx="3096344" cy="23790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332656"/>
            <a:ext cx="8424936" cy="6192688"/>
          </a:xfrm>
        </p:spPr>
        <p:txBody>
          <a:bodyPr>
            <a:normAutofit fontScale="92500"/>
          </a:bodyPr>
          <a:lstStyle/>
          <a:p>
            <a:pPr marL="1588" indent="11113" algn="just">
              <a:buNone/>
            </a:pPr>
            <a:r>
              <a:rPr lang="tr-TR" b="1" dirty="0" smtClean="0"/>
              <a:t>Grup tarama uygulamasında uygulama yeri, tarihi ve saati öğrencilerin kimlik </a:t>
            </a:r>
            <a:r>
              <a:rPr lang="tr-TR" dirty="0" smtClean="0"/>
              <a:t>numaralarına tanımlanacaktır. </a:t>
            </a:r>
          </a:p>
          <a:p>
            <a:pPr marL="1588" indent="11113" algn="just">
              <a:buNone/>
            </a:pPr>
            <a:endParaRPr lang="tr-TR" dirty="0" smtClean="0"/>
          </a:p>
          <a:p>
            <a:pPr marL="1588" indent="11113" algn="just">
              <a:buNone/>
            </a:pPr>
            <a:r>
              <a:rPr lang="tr-TR" dirty="0" smtClean="0"/>
              <a:t>Belirtilen yer, tarih ve saat dışında öğrenciler </a:t>
            </a:r>
            <a:r>
              <a:rPr lang="tr-TR" u="sng" dirty="0" smtClean="0">
                <a:solidFill>
                  <a:srgbClr val="FF0000"/>
                </a:solidFill>
              </a:rPr>
              <a:t>uygulamaya alınmayacaktır.</a:t>
            </a:r>
          </a:p>
          <a:p>
            <a:pPr marL="1588" indent="11113" algn="just">
              <a:buNone/>
            </a:pPr>
            <a:endParaRPr lang="tr-TR" dirty="0" smtClean="0"/>
          </a:p>
          <a:p>
            <a:pPr marL="1588" indent="11113" algn="just">
              <a:buNone/>
            </a:pPr>
            <a:r>
              <a:rPr lang="tr-TR" b="1" dirty="0" smtClean="0"/>
              <a:t>Grup tarama uygulamasında öğrencilerin sınıf düzeylerine uygun sorular sorulacaktır.</a:t>
            </a:r>
          </a:p>
          <a:p>
            <a:pPr marL="1588" indent="11113" algn="just">
              <a:buNone/>
            </a:pPr>
            <a:endParaRPr lang="tr-TR" b="1" dirty="0" smtClean="0"/>
          </a:p>
          <a:p>
            <a:pPr marL="1588" indent="11113" algn="just">
              <a:buNone/>
            </a:pPr>
            <a:r>
              <a:rPr lang="tr-TR" dirty="0" smtClean="0"/>
              <a:t>Puanlar öğrencilerin doğru verdikleri cevaplar üzerinden hesaplanacaktır. Yanlış cevaplar doğru cevaplara etki etmeyecektir.</a:t>
            </a:r>
          </a:p>
          <a:p>
            <a:pPr marL="1588" indent="11113" algn="just">
              <a:buNone/>
            </a:pPr>
            <a:endParaRPr lang="tr-TR" dirty="0" smtClean="0"/>
          </a:p>
          <a:p>
            <a:pPr marL="1588" indent="11113" algn="just">
              <a:buNone/>
            </a:pPr>
            <a:r>
              <a:rPr lang="tr-TR" b="1" dirty="0" smtClean="0"/>
              <a:t>Grup tarama uygulaması baraj puanları; genel zihinsel, görsel sanatlar ve müzik yetenek alanlarının her biri için ayrı olacak şekilde Türkiye ortalamalarına göre belirlenecektir. </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548680"/>
            <a:ext cx="7992888" cy="4608512"/>
          </a:xfrm>
        </p:spPr>
        <p:txBody>
          <a:bodyPr>
            <a:normAutofit fontScale="92500" lnSpcReduction="20000"/>
          </a:bodyPr>
          <a:lstStyle/>
          <a:p>
            <a:pPr algn="ctr">
              <a:buNone/>
            </a:pPr>
            <a:r>
              <a:rPr lang="tr-TR" sz="4000" b="1" dirty="0" smtClean="0">
                <a:solidFill>
                  <a:srgbClr val="FF0000"/>
                </a:solidFill>
              </a:rPr>
              <a:t>Grup Tarama Uygulama Sonuçları </a:t>
            </a:r>
          </a:p>
          <a:p>
            <a:pPr algn="ctr">
              <a:buNone/>
            </a:pPr>
            <a:endParaRPr lang="tr-TR" sz="1500" b="1" dirty="0" smtClean="0">
              <a:solidFill>
                <a:srgbClr val="FF0000"/>
              </a:solidFill>
            </a:endParaRPr>
          </a:p>
          <a:p>
            <a:pPr algn="ctr">
              <a:buNone/>
            </a:pPr>
            <a:r>
              <a:rPr lang="tr-TR" sz="4800" dirty="0" smtClean="0">
                <a:solidFill>
                  <a:srgbClr val="7030A0"/>
                </a:solidFill>
              </a:rPr>
              <a:t>Grup tarama uygulama sonuçları</a:t>
            </a:r>
          </a:p>
          <a:p>
            <a:pPr algn="ctr">
              <a:buNone/>
            </a:pPr>
            <a:r>
              <a:rPr lang="tr-TR" sz="5800" dirty="0" smtClean="0">
                <a:solidFill>
                  <a:srgbClr val="7030A0"/>
                </a:solidFill>
              </a:rPr>
              <a:t> </a:t>
            </a:r>
            <a:r>
              <a:rPr lang="tr-TR" sz="5800" b="1" dirty="0" smtClean="0">
                <a:solidFill>
                  <a:srgbClr val="FF0000"/>
                </a:solidFill>
              </a:rPr>
              <a:t>29 MART 2019 </a:t>
            </a:r>
            <a:r>
              <a:rPr lang="tr-TR" sz="4800" b="1" dirty="0" smtClean="0">
                <a:solidFill>
                  <a:srgbClr val="7030A0"/>
                </a:solidFill>
              </a:rPr>
              <a:t>tarihinde http://www.</a:t>
            </a:r>
            <a:r>
              <a:rPr lang="tr-TR" sz="4800" b="1" dirty="0" err="1" smtClean="0">
                <a:solidFill>
                  <a:srgbClr val="7030A0"/>
                </a:solidFill>
              </a:rPr>
              <a:t>meb</a:t>
            </a:r>
            <a:r>
              <a:rPr lang="tr-TR" sz="4800" b="1" dirty="0" smtClean="0">
                <a:solidFill>
                  <a:srgbClr val="7030A0"/>
                </a:solidFill>
              </a:rPr>
              <a:t>.gov.tr adresinde açıklanacaktır. Sonuçlar öğrencin T.C. kimlik numarası ile öğrenilebilecektir. </a:t>
            </a:r>
            <a:endParaRPr lang="tr-TR" sz="4000" dirty="0">
              <a:solidFill>
                <a:srgbClr val="7030A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24544" y="188640"/>
            <a:ext cx="9865096" cy="922114"/>
          </a:xfrm>
        </p:spPr>
        <p:txBody>
          <a:bodyPr>
            <a:noAutofit/>
          </a:bodyPr>
          <a:lstStyle/>
          <a:p>
            <a:pPr algn="ctr"/>
            <a:r>
              <a:rPr lang="tr-TR" sz="4000" b="1" dirty="0" smtClean="0"/>
              <a:t>Deneme sürümü</a:t>
            </a:r>
            <a:endParaRPr lang="tr-TR" sz="4000" dirty="0"/>
          </a:p>
        </p:txBody>
      </p:sp>
      <p:sp>
        <p:nvSpPr>
          <p:cNvPr id="3" name="2 İçerik Yer Tutucusu"/>
          <p:cNvSpPr>
            <a:spLocks noGrp="1"/>
          </p:cNvSpPr>
          <p:nvPr>
            <p:ph idx="1"/>
          </p:nvPr>
        </p:nvSpPr>
        <p:spPr>
          <a:xfrm>
            <a:off x="251520" y="1196752"/>
            <a:ext cx="7992888" cy="4929411"/>
          </a:xfrm>
        </p:spPr>
        <p:txBody>
          <a:bodyPr>
            <a:normAutofit/>
          </a:bodyPr>
          <a:lstStyle/>
          <a:p>
            <a:pPr algn="ctr">
              <a:buNone/>
            </a:pPr>
            <a:endParaRPr lang="tr-TR" sz="3600" dirty="0" smtClean="0"/>
          </a:p>
          <a:p>
            <a:pPr algn="just">
              <a:buNone/>
            </a:pPr>
            <a:r>
              <a:rPr lang="tr-TR" dirty="0" smtClean="0"/>
              <a:t>	Uygulama ekranında denemeler yaparak öğrencinin sisteme hazırlanmasının amaçlandığı </a:t>
            </a:r>
            <a:r>
              <a:rPr lang="tr-TR" b="1" dirty="0" smtClean="0"/>
              <a:t>“BİLSEM 2019 Grup Tarama Sistemi Tanıtım Sürümü” hem </a:t>
            </a:r>
            <a:r>
              <a:rPr lang="tr-TR" b="1" dirty="0" err="1" smtClean="0"/>
              <a:t>Android</a:t>
            </a:r>
            <a:r>
              <a:rPr lang="tr-TR" b="1" dirty="0" smtClean="0"/>
              <a:t> hem IOS platformlarında </a:t>
            </a:r>
            <a:r>
              <a:rPr lang="tr-TR" b="1" dirty="0" smtClean="0">
                <a:solidFill>
                  <a:srgbClr val="FF0000"/>
                </a:solidFill>
              </a:rPr>
              <a:t>2018 yılı Aralık </a:t>
            </a:r>
            <a:r>
              <a:rPr lang="tr-TR" b="1" dirty="0" smtClean="0"/>
              <a:t>ayı içinde yayımlanacaktır. Uygulama </a:t>
            </a:r>
            <a:r>
              <a:rPr lang="tr-TR" b="1" dirty="0" err="1" smtClean="0"/>
              <a:t>Google</a:t>
            </a:r>
            <a:r>
              <a:rPr lang="tr-TR" b="1" dirty="0" smtClean="0"/>
              <a:t> </a:t>
            </a:r>
            <a:r>
              <a:rPr lang="tr-TR" b="1" dirty="0" err="1" smtClean="0"/>
              <a:t>Play</a:t>
            </a:r>
            <a:r>
              <a:rPr lang="tr-TR" b="1" dirty="0" smtClean="0"/>
              <a:t> ve </a:t>
            </a:r>
            <a:r>
              <a:rPr lang="tr-TR" b="1" dirty="0" err="1" smtClean="0"/>
              <a:t>AppStore’dan</a:t>
            </a:r>
            <a:r>
              <a:rPr lang="tr-TR" b="1" dirty="0" smtClean="0"/>
              <a:t> indirilebilecektir. </a:t>
            </a: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24744"/>
            <a:ext cx="8229600" cy="4525963"/>
          </a:xfrm>
        </p:spPr>
        <p:txBody>
          <a:bodyPr>
            <a:normAutofit/>
          </a:bodyPr>
          <a:lstStyle/>
          <a:p>
            <a:pPr algn="ctr">
              <a:buNone/>
            </a:pPr>
            <a:r>
              <a:rPr lang="tr-TR" sz="4500" b="1" dirty="0" smtClean="0"/>
              <a:t>GRUP TARAMA UYGULAMASINA GİRERKEN ADAYLARIN DİKKAT ETMESİ GEREKENLER</a:t>
            </a:r>
          </a:p>
        </p:txBody>
      </p:sp>
      <p:pic>
        <p:nvPicPr>
          <p:cNvPr id="4" name="3 Resim" descr="dikkat.jpg"/>
          <p:cNvPicPr>
            <a:picLocks noChangeAspect="1"/>
          </p:cNvPicPr>
          <p:nvPr/>
        </p:nvPicPr>
        <p:blipFill>
          <a:blip r:embed="rId3" cstate="print"/>
          <a:stretch>
            <a:fillRect/>
          </a:stretch>
        </p:blipFill>
        <p:spPr>
          <a:xfrm>
            <a:off x="3347864" y="4077072"/>
            <a:ext cx="2448272" cy="244121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620689"/>
            <a:ext cx="8136904" cy="3600400"/>
          </a:xfrm>
        </p:spPr>
        <p:txBody>
          <a:bodyPr>
            <a:normAutofit/>
          </a:bodyPr>
          <a:lstStyle/>
          <a:p>
            <a:pPr algn="ctr">
              <a:buNone/>
            </a:pPr>
            <a:r>
              <a:rPr lang="tr-TR" dirty="0" smtClean="0"/>
              <a:t>1- Öğrenciler Sınava Sadece Öğrenim Gördükleri Okul Müdürlükleri Tarafından Onaylanmış </a:t>
            </a:r>
          </a:p>
          <a:p>
            <a:pPr algn="ctr">
              <a:buNone/>
            </a:pPr>
            <a:r>
              <a:rPr lang="tr-TR" b="1" dirty="0" smtClean="0">
                <a:solidFill>
                  <a:srgbClr val="FF0000"/>
                </a:solidFill>
              </a:rPr>
              <a:t>Sınav Giriş Belgesi </a:t>
            </a:r>
            <a:r>
              <a:rPr lang="tr-TR" dirty="0" smtClean="0"/>
              <a:t>İle Gireceklerdir. </a:t>
            </a:r>
          </a:p>
          <a:p>
            <a:pPr algn="ctr">
              <a:buNone/>
            </a:pPr>
            <a:r>
              <a:rPr lang="tr-TR" b="1" dirty="0" smtClean="0">
                <a:solidFill>
                  <a:srgbClr val="0070C0"/>
                </a:solidFill>
              </a:rPr>
              <a:t>2- Onaylı Sınav Giriş Belgesi Yanında Olmayan Öğrenciler Sınava Alınmayacaktır. </a:t>
            </a:r>
          </a:p>
          <a:p>
            <a:pPr algn="ctr">
              <a:buNone/>
            </a:pPr>
            <a:r>
              <a:rPr lang="tr-TR" b="1" dirty="0" smtClean="0">
                <a:solidFill>
                  <a:srgbClr val="7030A0"/>
                </a:solidFill>
              </a:rPr>
              <a:t>3-Adaylar uygulamaya gelirken yanlarında herhangi bir araç gereç getirmeyeceklerdir. Uygulama için geldiklerinde tablet bilgisayarlar uygulama merkezlerinde hazır bulunacaktır. </a:t>
            </a:r>
            <a:endParaRPr lang="tr-TR" dirty="0" smtClean="0">
              <a:solidFill>
                <a:srgbClr val="7030A0"/>
              </a:solidFill>
            </a:endParaRPr>
          </a:p>
          <a:p>
            <a:pPr algn="ctr">
              <a:buNone/>
            </a:pPr>
            <a:endParaRPr lang="tr-TR" b="1" dirty="0" smtClean="0">
              <a:solidFill>
                <a:srgbClr val="0070C0"/>
              </a:solidFill>
            </a:endParaRPr>
          </a:p>
          <a:p>
            <a:pPr algn="ctr">
              <a:buNone/>
            </a:pPr>
            <a:endParaRPr lang="tr-TR" dirty="0">
              <a:solidFill>
                <a:srgbClr val="0070C0"/>
              </a:solidFill>
            </a:endParaRPr>
          </a:p>
        </p:txBody>
      </p:sp>
      <p:pic>
        <p:nvPicPr>
          <p:cNvPr id="4" name="3 Resim" descr="11737.jpg"/>
          <p:cNvPicPr>
            <a:picLocks noChangeAspect="1"/>
          </p:cNvPicPr>
          <p:nvPr/>
        </p:nvPicPr>
        <p:blipFill>
          <a:blip r:embed="rId3" cstate="print"/>
          <a:stretch>
            <a:fillRect/>
          </a:stretch>
        </p:blipFill>
        <p:spPr>
          <a:xfrm>
            <a:off x="3131840" y="4177912"/>
            <a:ext cx="2862461" cy="26800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7467600" cy="850106"/>
          </a:xfrm>
        </p:spPr>
        <p:txBody>
          <a:bodyPr/>
          <a:lstStyle/>
          <a:p>
            <a:r>
              <a:rPr lang="tr-TR" dirty="0" smtClean="0"/>
              <a:t>Bilsem Ne Değildir?</a:t>
            </a:r>
            <a:endParaRPr lang="tr-TR" dirty="0"/>
          </a:p>
        </p:txBody>
      </p:sp>
      <p:sp>
        <p:nvSpPr>
          <p:cNvPr id="3" name="İçerik Yer Tutucusu 2"/>
          <p:cNvSpPr>
            <a:spLocks noGrp="1"/>
          </p:cNvSpPr>
          <p:nvPr>
            <p:ph idx="1"/>
          </p:nvPr>
        </p:nvSpPr>
        <p:spPr>
          <a:xfrm>
            <a:off x="323528" y="908720"/>
            <a:ext cx="7899648" cy="2088232"/>
          </a:xfrm>
        </p:spPr>
        <p:txBody>
          <a:bodyPr>
            <a:normAutofit lnSpcReduction="10000"/>
          </a:bodyPr>
          <a:lstStyle/>
          <a:p>
            <a:pPr lvl="0"/>
            <a:r>
              <a:rPr lang="tr-TR" sz="2400" dirty="0"/>
              <a:t>Okul değildir.</a:t>
            </a:r>
          </a:p>
          <a:p>
            <a:pPr lvl="0"/>
            <a:r>
              <a:rPr lang="tr-TR" sz="2400" dirty="0"/>
              <a:t>Takviye kursu değildir.</a:t>
            </a:r>
          </a:p>
          <a:p>
            <a:pPr lvl="0"/>
            <a:r>
              <a:rPr lang="tr-TR" sz="2400" dirty="0"/>
              <a:t>Etüt merkezi değildir.</a:t>
            </a:r>
          </a:p>
          <a:p>
            <a:pPr lvl="0"/>
            <a:r>
              <a:rPr lang="tr-TR" sz="2400" dirty="0"/>
              <a:t>Dershane değildir.</a:t>
            </a:r>
          </a:p>
          <a:p>
            <a:pPr lvl="0"/>
            <a:r>
              <a:rPr lang="tr-TR" sz="2400" dirty="0"/>
              <a:t>Özel okul değildir</a:t>
            </a:r>
            <a:r>
              <a:rPr lang="tr-TR" sz="2400" dirty="0" smtClean="0"/>
              <a:t>.</a:t>
            </a:r>
          </a:p>
          <a:p>
            <a:pPr marL="0" lvl="0" indent="0">
              <a:buNone/>
            </a:pPr>
            <a:endParaRPr lang="tr-TR" dirty="0"/>
          </a:p>
          <a:p>
            <a:pPr marL="0" indent="0">
              <a:buNone/>
            </a:pPr>
            <a:endParaRPr lang="tr-TR" dirty="0"/>
          </a:p>
        </p:txBody>
      </p:sp>
      <p:sp>
        <p:nvSpPr>
          <p:cNvPr id="6" name="Altbilgi Yer Tutucusu 2"/>
          <p:cNvSpPr>
            <a:spLocks noGrp="1"/>
          </p:cNvSpPr>
          <p:nvPr>
            <p:ph type="ftr" sz="quarter" idx="11"/>
          </p:nvPr>
        </p:nvSpPr>
        <p:spPr/>
        <p:txBody>
          <a:bodyPr/>
          <a:lstStyle/>
          <a:p>
            <a:r>
              <a:rPr lang="tr-TR" dirty="0" smtClean="0"/>
              <a:t>Özel Yeteneklerin Geliştirilmesi Daire Başkanlığı</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53455"/>
              </p:ext>
            </p:extLst>
          </p:nvPr>
        </p:nvGraphicFramePr>
        <p:xfrm>
          <a:off x="8400" y="3688441"/>
          <a:ext cx="8352928" cy="3257233"/>
        </p:xfrm>
        <a:graphic>
          <a:graphicData uri="http://schemas.openxmlformats.org/drawingml/2006/table">
            <a:tbl>
              <a:tblPr firstRow="1" firstCol="1" bandRow="1">
                <a:tableStyleId>{5C22544A-7EE6-4342-B048-85BDC9FD1C3A}</a:tableStyleId>
              </a:tblPr>
              <a:tblGrid>
                <a:gridCol w="4087603"/>
                <a:gridCol w="4265325"/>
              </a:tblGrid>
              <a:tr h="418021">
                <a:tc>
                  <a:txBody>
                    <a:bodyPr/>
                    <a:lstStyle/>
                    <a:p>
                      <a:pPr algn="ctr">
                        <a:lnSpc>
                          <a:spcPct val="115000"/>
                        </a:lnSpc>
                        <a:spcAft>
                          <a:spcPts val="0"/>
                        </a:spcAft>
                      </a:pPr>
                      <a:r>
                        <a:rPr lang="tr-TR" sz="1800" dirty="0" err="1">
                          <a:effectLst/>
                        </a:rPr>
                        <a:t>OKUL’da</a:t>
                      </a:r>
                      <a:endParaRPr lang="tr-T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800">
                          <a:effectLst/>
                        </a:rPr>
                        <a:t>BİLSEM’de</a:t>
                      </a:r>
                      <a:endParaRPr lang="tr-TR" sz="1800">
                        <a:effectLst/>
                        <a:latin typeface="Calibri"/>
                        <a:ea typeface="Calibri"/>
                        <a:cs typeface="Times New Roman"/>
                      </a:endParaRP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Ders vardır.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Zenginleştirilmiş etkinlik vardır.</a:t>
                      </a:r>
                      <a:endParaRPr lang="tr-TR" sz="1800" dirty="0">
                        <a:effectLst/>
                        <a:latin typeface="Calibri"/>
                        <a:ea typeface="Calibri"/>
                        <a:cs typeface="Times New Roman"/>
                      </a:endParaRP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Sınıf vardır.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Atölye/birim vardır.</a:t>
                      </a:r>
                      <a:endParaRPr lang="tr-TR" sz="1800" dirty="0">
                        <a:effectLst/>
                        <a:latin typeface="Calibri"/>
                        <a:ea typeface="Calibri"/>
                        <a:cs typeface="Times New Roman"/>
                      </a:endParaRP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Sınıf düzeyi vardır.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Program düzeyi vardır.</a:t>
                      </a:r>
                      <a:endParaRPr lang="tr-TR" sz="1800" dirty="0">
                        <a:effectLst/>
                        <a:latin typeface="Calibri"/>
                        <a:ea typeface="Calibri"/>
                        <a:cs typeface="Times New Roman"/>
                      </a:endParaRP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Diploma vardır.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Program tamamlama sertifikası vardır.</a:t>
                      </a:r>
                      <a:endParaRPr lang="tr-TR" sz="1800" dirty="0">
                        <a:effectLst/>
                        <a:latin typeface="Calibri"/>
                        <a:ea typeface="Calibri"/>
                        <a:cs typeface="Times New Roman"/>
                      </a:endParaRP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Örgün eğitim kurumudur.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Özel eğitim kurumudur.</a:t>
                      </a:r>
                      <a:endParaRPr lang="tr-TR" sz="1800" dirty="0">
                        <a:effectLst/>
                        <a:latin typeface="Calibri"/>
                        <a:ea typeface="Calibri"/>
                        <a:cs typeface="Times New Roman"/>
                      </a:endParaRP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Öğretmenler ders yürütülür.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Danışmanlarla program tamamlanır</a:t>
                      </a:r>
                      <a:r>
                        <a:rPr lang="tr-TR" sz="1800" dirty="0" smtClean="0">
                          <a:effectLst/>
                        </a:rPr>
                        <a:t>.</a:t>
                      </a:r>
                    </a:p>
                  </a:txBody>
                  <a:tcPr marL="68580" marR="68580" marT="0" marB="0"/>
                </a:tc>
              </a:tr>
              <a:tr h="305592">
                <a:tc>
                  <a:txBody>
                    <a:bodyPr/>
                    <a:lstStyle/>
                    <a:p>
                      <a:pPr marL="342900" lvl="0" indent="-342900" algn="just">
                        <a:lnSpc>
                          <a:spcPct val="115000"/>
                        </a:lnSpc>
                        <a:spcAft>
                          <a:spcPts val="0"/>
                        </a:spcAft>
                        <a:buFont typeface="Symbol"/>
                        <a:buNone/>
                      </a:pPr>
                      <a:r>
                        <a:rPr lang="tr-TR" sz="1800" dirty="0">
                          <a:effectLst/>
                        </a:rPr>
                        <a:t>Toplu öğretim yapılır.</a:t>
                      </a:r>
                      <a:endParaRPr lang="tr-TR" sz="1800" dirty="0">
                        <a:effectLst/>
                        <a:latin typeface="Calibri"/>
                        <a:ea typeface="Calibri"/>
                        <a:cs typeface="Times New Roman"/>
                      </a:endParaRPr>
                    </a:p>
                  </a:txBody>
                  <a:tcPr marL="68580" marR="68580" marT="0" marB="0"/>
                </a:tc>
                <a:tc>
                  <a:txBody>
                    <a:bodyPr/>
                    <a:lstStyle/>
                    <a:p>
                      <a:pPr marL="342900" lvl="0" indent="-342900" algn="l">
                        <a:lnSpc>
                          <a:spcPct val="115000"/>
                        </a:lnSpc>
                        <a:spcAft>
                          <a:spcPts val="0"/>
                        </a:spcAft>
                        <a:buFont typeface="Symbol"/>
                        <a:buNone/>
                      </a:pPr>
                      <a:r>
                        <a:rPr lang="tr-TR" sz="1800" dirty="0">
                          <a:effectLst/>
                        </a:rPr>
                        <a:t>Bireyselleştirilmiş eğitim planı uygulanır</a:t>
                      </a:r>
                      <a:r>
                        <a:rPr lang="tr-TR" sz="1800" dirty="0" smtClean="0">
                          <a:effectLst/>
                        </a:rPr>
                        <a:t>.</a:t>
                      </a:r>
                    </a:p>
                  </a:txBody>
                  <a:tcPr marL="68580" marR="68580" marT="0" marB="0"/>
                </a:tc>
              </a:tr>
              <a:tr h="611185">
                <a:tc>
                  <a:txBody>
                    <a:bodyPr/>
                    <a:lstStyle/>
                    <a:p>
                      <a:pPr marL="342900" lvl="0" indent="-342900" algn="just">
                        <a:lnSpc>
                          <a:spcPct val="115000"/>
                        </a:lnSpc>
                        <a:spcAft>
                          <a:spcPts val="0"/>
                        </a:spcAft>
                        <a:buFont typeface="Symbol"/>
                        <a:buNone/>
                      </a:pPr>
                      <a:r>
                        <a:rPr lang="tr-TR" sz="1800" dirty="0" smtClean="0">
                          <a:effectLst/>
                          <a:latin typeface="Calibri"/>
                          <a:ea typeface="Calibri"/>
                          <a:cs typeface="Times New Roman"/>
                        </a:rPr>
                        <a:t>Sınıf rehber öğretmeni kavramı</a:t>
                      </a:r>
                      <a:r>
                        <a:rPr lang="tr-TR" sz="1800" baseline="0" dirty="0" smtClean="0">
                          <a:effectLst/>
                          <a:latin typeface="Calibri"/>
                          <a:ea typeface="Calibri"/>
                          <a:cs typeface="Times New Roman"/>
                        </a:rPr>
                        <a:t> vardır.</a:t>
                      </a:r>
                      <a:endParaRPr lang="tr-TR" sz="18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171450" lvl="0" indent="-171450" algn="l">
                        <a:lnSpc>
                          <a:spcPct val="115000"/>
                        </a:lnSpc>
                        <a:spcAft>
                          <a:spcPts val="0"/>
                        </a:spcAft>
                        <a:buFont typeface="Arial" pitchFamily="34" charset="0"/>
                        <a:buNone/>
                      </a:pPr>
                      <a:r>
                        <a:rPr lang="tr-TR" sz="1800" dirty="0" smtClean="0">
                          <a:effectLst/>
                          <a:latin typeface="Calibri"/>
                          <a:ea typeface="Calibri"/>
                          <a:cs typeface="Times New Roman"/>
                        </a:rPr>
                        <a:t>Danışman öğretmen (</a:t>
                      </a:r>
                      <a:r>
                        <a:rPr lang="tr-TR" sz="1800" dirty="0" err="1" smtClean="0">
                          <a:effectLst/>
                          <a:latin typeface="Calibri"/>
                          <a:ea typeface="Calibri"/>
                          <a:cs typeface="Times New Roman"/>
                        </a:rPr>
                        <a:t>Mentör</a:t>
                      </a:r>
                      <a:r>
                        <a:rPr lang="tr-TR" sz="1800" dirty="0" smtClean="0">
                          <a:effectLst/>
                          <a:latin typeface="Calibri"/>
                          <a:ea typeface="Calibri"/>
                          <a:cs typeface="Times New Roman"/>
                        </a:rPr>
                        <a:t>) kavramı vardır.</a:t>
                      </a:r>
                      <a:endParaRPr lang="tr-TR" sz="18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4576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24744"/>
            <a:ext cx="8964488" cy="4525963"/>
          </a:xfrm>
        </p:spPr>
        <p:txBody>
          <a:bodyPr>
            <a:normAutofit/>
          </a:bodyPr>
          <a:lstStyle/>
          <a:p>
            <a:pPr algn="ctr">
              <a:buNone/>
            </a:pPr>
            <a:r>
              <a:rPr lang="tr-TR" sz="6900" b="1" dirty="0" smtClean="0">
                <a:solidFill>
                  <a:srgbClr val="FF0000"/>
                </a:solidFill>
              </a:rPr>
              <a:t>BİREYSEL DEĞERLENDİRMELER</a:t>
            </a:r>
            <a:endParaRPr lang="tr-TR" sz="6900" dirty="0">
              <a:solidFill>
                <a:srgbClr val="FF0000"/>
              </a:solidFill>
            </a:endParaRPr>
          </a:p>
        </p:txBody>
      </p:sp>
      <p:pic>
        <p:nvPicPr>
          <p:cNvPr id="4" name="3 Resim" descr="d_597haber_ustun-zekali-ocuk.jpg"/>
          <p:cNvPicPr>
            <a:picLocks noChangeAspect="1"/>
          </p:cNvPicPr>
          <p:nvPr/>
        </p:nvPicPr>
        <p:blipFill>
          <a:blip r:embed="rId3" cstate="print"/>
          <a:stretch>
            <a:fillRect/>
          </a:stretch>
        </p:blipFill>
        <p:spPr>
          <a:xfrm>
            <a:off x="1619672" y="3645024"/>
            <a:ext cx="5524500" cy="3048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880" y="476672"/>
            <a:ext cx="9144000" cy="4464496"/>
          </a:xfrm>
        </p:spPr>
        <p:txBody>
          <a:bodyPr>
            <a:normAutofit fontScale="62500" lnSpcReduction="20000"/>
          </a:bodyPr>
          <a:lstStyle/>
          <a:p>
            <a:pPr algn="just">
              <a:buNone/>
            </a:pPr>
            <a:r>
              <a:rPr lang="tr-TR" dirty="0" smtClean="0"/>
              <a:t>	</a:t>
            </a:r>
            <a:r>
              <a:rPr lang="tr-TR" sz="3400" dirty="0" smtClean="0"/>
              <a:t>Grup tarama uygulama sonuçları açıklandıktan sonra Bakanlık tarafından yetenek alanlarına göre belirlenen puan barajını geçen öğrenciler yine yetenek alanlarına göre bireysel değerlendirmeye alınacaktır.</a:t>
            </a:r>
          </a:p>
          <a:p>
            <a:pPr algn="just">
              <a:buNone/>
            </a:pPr>
            <a:r>
              <a:rPr lang="tr-TR" sz="3400" dirty="0" smtClean="0"/>
              <a:t> </a:t>
            </a:r>
          </a:p>
          <a:p>
            <a:pPr algn="just">
              <a:buNone/>
            </a:pPr>
            <a:r>
              <a:rPr lang="tr-TR" sz="3400" dirty="0" smtClean="0"/>
              <a:t>	Bireysel değerlendirmeye hak kazanan öğrencilere il sınav komisyonları tarafından MEBBİS/BİLSEM İşlemleri modülü üzerinden yer, tarih ve saat bilgileri belirtilerek randevu verilecektir. </a:t>
            </a:r>
          </a:p>
          <a:p>
            <a:pPr algn="just">
              <a:buNone/>
            </a:pPr>
            <a:endParaRPr lang="tr-TR" sz="3400" dirty="0" smtClean="0"/>
          </a:p>
          <a:p>
            <a:pPr algn="just">
              <a:buNone/>
            </a:pPr>
            <a:r>
              <a:rPr lang="tr-TR" sz="3400" dirty="0" smtClean="0"/>
              <a:t>	Bireysel değerlendirmeler genel zihinsel, görsel sanatlar ve müzik yetenek alanlarında ayrı ayrı yapılmaktadır. Bireysel değerlendirme aşamasında Bakanlık tarafından belirlenen puan barajını geçen öğrenciler bilim ve sanat merkezine yerleşmeye hak kazanacaktır. </a:t>
            </a:r>
            <a:endParaRPr lang="tr-TR" sz="3400" dirty="0"/>
          </a:p>
        </p:txBody>
      </p:sp>
      <p:pic>
        <p:nvPicPr>
          <p:cNvPr id="4" name="3 Resim" descr="ustun-zekali-cocuk.jpg"/>
          <p:cNvPicPr>
            <a:picLocks noChangeAspect="1"/>
          </p:cNvPicPr>
          <p:nvPr/>
        </p:nvPicPr>
        <p:blipFill>
          <a:blip r:embed="rId3" cstate="print"/>
          <a:stretch>
            <a:fillRect/>
          </a:stretch>
        </p:blipFill>
        <p:spPr>
          <a:xfrm>
            <a:off x="0" y="4149080"/>
            <a:ext cx="3096344" cy="2535856"/>
          </a:xfrm>
          <a:prstGeom prst="ellipse">
            <a:avLst/>
          </a:prstGeom>
          <a:ln>
            <a:noFill/>
          </a:ln>
          <a:effectLst>
            <a:softEdge rad="112500"/>
          </a:effectLst>
        </p:spPr>
      </p:pic>
      <p:pic>
        <p:nvPicPr>
          <p:cNvPr id="5" name="4 Resim" descr="130719_ressam2.jpg"/>
          <p:cNvPicPr>
            <a:picLocks noChangeAspect="1"/>
          </p:cNvPicPr>
          <p:nvPr/>
        </p:nvPicPr>
        <p:blipFill>
          <a:blip r:embed="rId4" cstate="print"/>
          <a:stretch>
            <a:fillRect/>
          </a:stretch>
        </p:blipFill>
        <p:spPr>
          <a:xfrm>
            <a:off x="6132173" y="4221088"/>
            <a:ext cx="3011827" cy="2636912"/>
          </a:xfrm>
          <a:prstGeom prst="ellipse">
            <a:avLst/>
          </a:prstGeom>
          <a:ln>
            <a:noFill/>
          </a:ln>
          <a:effectLst>
            <a:softEdge rad="112500"/>
          </a:effectLst>
        </p:spPr>
      </p:pic>
      <p:pic>
        <p:nvPicPr>
          <p:cNvPr id="6" name="5 Resim" descr="untitled.png"/>
          <p:cNvPicPr>
            <a:picLocks noChangeAspect="1"/>
          </p:cNvPicPr>
          <p:nvPr/>
        </p:nvPicPr>
        <p:blipFill>
          <a:blip r:embed="rId5" cstate="print"/>
          <a:stretch>
            <a:fillRect/>
          </a:stretch>
        </p:blipFill>
        <p:spPr>
          <a:xfrm>
            <a:off x="3347864" y="4509120"/>
            <a:ext cx="2576060" cy="206084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79712" y="764704"/>
            <a:ext cx="6264696" cy="5361459"/>
          </a:xfrm>
        </p:spPr>
        <p:txBody>
          <a:bodyPr>
            <a:normAutofit/>
          </a:bodyPr>
          <a:lstStyle/>
          <a:p>
            <a:pPr>
              <a:buNone/>
            </a:pPr>
            <a:r>
              <a:rPr lang="tr-TR" i="1" dirty="0" smtClean="0"/>
              <a:t> </a:t>
            </a:r>
            <a:endParaRPr lang="tr-TR" dirty="0" smtClean="0"/>
          </a:p>
          <a:p>
            <a:pPr algn="ctr">
              <a:buNone/>
            </a:pPr>
            <a:r>
              <a:rPr lang="tr-TR" b="1" dirty="0" smtClean="0"/>
              <a:t> Genel zihinsel yetenek alanında bireysel değerlendirmeye hak kazanan öğrencilerin randevu bilgileri</a:t>
            </a:r>
          </a:p>
          <a:p>
            <a:pPr algn="ctr">
              <a:buNone/>
            </a:pPr>
            <a:r>
              <a:rPr lang="tr-TR" sz="5800" b="1" dirty="0" smtClean="0"/>
              <a:t> </a:t>
            </a:r>
            <a:r>
              <a:rPr lang="tr-TR" sz="5800" b="1" dirty="0" smtClean="0">
                <a:solidFill>
                  <a:srgbClr val="FF0000"/>
                </a:solidFill>
              </a:rPr>
              <a:t>16 NİSAN 2019 </a:t>
            </a:r>
          </a:p>
          <a:p>
            <a:pPr algn="ctr">
              <a:buNone/>
            </a:pPr>
            <a:r>
              <a:rPr lang="tr-TR" b="1" dirty="0" smtClean="0"/>
              <a:t>tarihinde e-okul Yönetim Bilgi Sistemi “Sınav İşlemleri” modülünde yayımlanacaktır. </a:t>
            </a:r>
          </a:p>
          <a:p>
            <a:pPr algn="ctr">
              <a:buNone/>
            </a:pPr>
            <a:r>
              <a:rPr lang="tr-TR" b="1" dirty="0" smtClean="0"/>
              <a:t>Fotoğraflı giriş belgelerinin çıktısı okul idaresi tarafından alınarak onaylanıp öğrenci velilerine imza karşılığında verilerek veliler bilgilendirilecektir. </a:t>
            </a:r>
          </a:p>
          <a:p>
            <a:pPr>
              <a:buNone/>
            </a:pPr>
            <a:r>
              <a:rPr lang="tr-TR" b="1" dirty="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052737"/>
            <a:ext cx="8229600" cy="2592288"/>
          </a:xfrm>
        </p:spPr>
        <p:txBody>
          <a:bodyPr>
            <a:normAutofit/>
          </a:bodyPr>
          <a:lstStyle/>
          <a:p>
            <a:pPr algn="ctr">
              <a:buNone/>
            </a:pPr>
            <a:r>
              <a:rPr lang="tr-TR" dirty="0" smtClean="0"/>
              <a:t>	Genel zihinsel yetenek alanında yapılacak bireysel değerlendirme randevuları il tanılama sınav komisyonları tarafından</a:t>
            </a:r>
          </a:p>
          <a:p>
            <a:pPr algn="ctr">
              <a:buNone/>
            </a:pPr>
            <a:r>
              <a:rPr lang="tr-TR" sz="5800" dirty="0" smtClean="0">
                <a:solidFill>
                  <a:srgbClr val="FF0000"/>
                </a:solidFill>
              </a:rPr>
              <a:t> </a:t>
            </a:r>
            <a:r>
              <a:rPr lang="tr-TR" sz="5800" b="1" dirty="0" smtClean="0">
                <a:solidFill>
                  <a:srgbClr val="FF0000"/>
                </a:solidFill>
              </a:rPr>
              <a:t>22 Nisan-12 Temmuz 2019</a:t>
            </a:r>
          </a:p>
          <a:p>
            <a:pPr algn="ctr">
              <a:buNone/>
            </a:pPr>
            <a:r>
              <a:rPr lang="tr-TR" b="1" dirty="0" smtClean="0"/>
              <a:t> tarihleri arasında tamamlanacak şekilde planlanacaktır. </a:t>
            </a:r>
          </a:p>
        </p:txBody>
      </p:sp>
      <p:pic>
        <p:nvPicPr>
          <p:cNvPr id="5" name="4 Resim" descr="ustunzekafen.jpg"/>
          <p:cNvPicPr>
            <a:picLocks noChangeAspect="1"/>
          </p:cNvPicPr>
          <p:nvPr/>
        </p:nvPicPr>
        <p:blipFill>
          <a:blip r:embed="rId3" cstate="print"/>
          <a:stretch>
            <a:fillRect/>
          </a:stretch>
        </p:blipFill>
        <p:spPr>
          <a:xfrm>
            <a:off x="2555776" y="3573015"/>
            <a:ext cx="4320480" cy="28785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980728"/>
            <a:ext cx="7848872" cy="4525963"/>
          </a:xfrm>
        </p:spPr>
        <p:txBody>
          <a:bodyPr/>
          <a:lstStyle/>
          <a:p>
            <a:endParaRPr lang="tr-TR" dirty="0" smtClean="0"/>
          </a:p>
          <a:p>
            <a:pPr algn="ctr">
              <a:buNone/>
            </a:pPr>
            <a:r>
              <a:rPr lang="tr-TR" dirty="0" smtClean="0"/>
              <a:t>Öğrencinin bilim ve sanat merkezinde eğitim almaya hak kazanıp kazanmadığı </a:t>
            </a:r>
          </a:p>
          <a:p>
            <a:pPr algn="ctr">
              <a:buNone/>
            </a:pPr>
            <a:r>
              <a:rPr lang="tr-TR" sz="4000" b="1" dirty="0" smtClean="0">
                <a:solidFill>
                  <a:srgbClr val="FF0000"/>
                </a:solidFill>
              </a:rPr>
              <a:t>19 Temmuz 2019 </a:t>
            </a:r>
            <a:r>
              <a:rPr lang="tr-TR" b="1" dirty="0" smtClean="0"/>
              <a:t>tarihinde http://meb.gov.tr ve http://orgm.meb.gov.tr adreslerinden duyurulacaktır. </a:t>
            </a:r>
          </a:p>
          <a:p>
            <a:pPr>
              <a:buNone/>
            </a:pPr>
            <a:endParaRPr lang="tr-TR" dirty="0"/>
          </a:p>
        </p:txBody>
      </p:sp>
      <p:pic>
        <p:nvPicPr>
          <p:cNvPr id="1026" name="Picture 2" descr="C:\Program Files\Microsoft Office\MEDIA\CAGCAT10\j0293844.wmf"/>
          <p:cNvPicPr>
            <a:picLocks noChangeAspect="1" noChangeArrowheads="1"/>
          </p:cNvPicPr>
          <p:nvPr/>
        </p:nvPicPr>
        <p:blipFill>
          <a:blip r:embed="rId3" cstate="print"/>
          <a:srcRect/>
          <a:stretch>
            <a:fillRect/>
          </a:stretch>
        </p:blipFill>
        <p:spPr bwMode="auto">
          <a:xfrm>
            <a:off x="3419872" y="4510674"/>
            <a:ext cx="2232248" cy="234732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324528" cy="418058"/>
          </a:xfrm>
        </p:spPr>
        <p:txBody>
          <a:bodyPr>
            <a:noAutofit/>
          </a:bodyPr>
          <a:lstStyle/>
          <a:p>
            <a:pPr algn="ctr"/>
            <a:r>
              <a:rPr lang="tr-TR" sz="3600" b="1" dirty="0" smtClean="0">
                <a:solidFill>
                  <a:srgbClr val="002060"/>
                </a:solidFill>
              </a:rPr>
              <a:t>İtiraz </a:t>
            </a:r>
            <a:endParaRPr lang="tr-TR" sz="3600" dirty="0">
              <a:solidFill>
                <a:srgbClr val="002060"/>
              </a:solidFill>
            </a:endParaRPr>
          </a:p>
        </p:txBody>
      </p:sp>
      <p:sp>
        <p:nvSpPr>
          <p:cNvPr id="3" name="2 İçerik Yer Tutucusu"/>
          <p:cNvSpPr>
            <a:spLocks noGrp="1"/>
          </p:cNvSpPr>
          <p:nvPr>
            <p:ph idx="1"/>
          </p:nvPr>
        </p:nvSpPr>
        <p:spPr>
          <a:xfrm>
            <a:off x="0" y="1268760"/>
            <a:ext cx="8172400" cy="5472608"/>
          </a:xfrm>
        </p:spPr>
        <p:txBody>
          <a:bodyPr>
            <a:normAutofit fontScale="92500" lnSpcReduction="20000"/>
          </a:bodyPr>
          <a:lstStyle/>
          <a:p>
            <a:pPr algn="just"/>
            <a:r>
              <a:rPr lang="tr-TR" sz="3500" b="1" dirty="0" smtClean="0">
                <a:solidFill>
                  <a:srgbClr val="FF0000"/>
                </a:solidFill>
              </a:rPr>
              <a:t>Tablet Bilgisayar Grup Tarama Uygulamasına İtiraz </a:t>
            </a:r>
          </a:p>
          <a:p>
            <a:pPr algn="just"/>
            <a:r>
              <a:rPr lang="tr-TR" sz="3600" b="1" dirty="0" smtClean="0">
                <a:solidFill>
                  <a:srgbClr val="7030A0"/>
                </a:solidFill>
              </a:rPr>
              <a:t>Tablet bilgisayar ile yapılan grup tarama uygulama sonucuna ilişkin itirazlar, sonuçların http://www.meb.gov.tr adresinden yayımlanmasından itibaren başlayan </a:t>
            </a:r>
            <a:r>
              <a:rPr lang="tr-TR" sz="3600" b="1" dirty="0" smtClean="0">
                <a:solidFill>
                  <a:srgbClr val="FF0000"/>
                </a:solidFill>
              </a:rPr>
              <a:t>5 </a:t>
            </a:r>
            <a:r>
              <a:rPr lang="tr-TR" sz="3600" b="1" dirty="0" smtClean="0">
                <a:solidFill>
                  <a:srgbClr val="7030A0"/>
                </a:solidFill>
              </a:rPr>
              <a:t>iş günü içinde öğrenci velisi tarafından http://esinav.meb.gov.tr adresinden yapılacaktır. </a:t>
            </a:r>
          </a:p>
          <a:p>
            <a:pPr algn="just"/>
            <a:r>
              <a:rPr lang="tr-TR" sz="3600" b="1" dirty="0" smtClean="0">
                <a:solidFill>
                  <a:srgbClr val="7030A0"/>
                </a:solidFill>
              </a:rPr>
              <a:t>Genel Müdürlüğe ulaşan itirazlar değerlendirildikten sonra yine aynı sistem üzerinden veliye bilgilendirme yapılacaktır. </a:t>
            </a:r>
          </a:p>
          <a:p>
            <a:pPr algn="ctr">
              <a:buNone/>
            </a:pPr>
            <a:endParaRPr lang="tr-TR" sz="3600" dirty="0" smtClean="0"/>
          </a:p>
          <a:p>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324528" cy="418058"/>
          </a:xfrm>
        </p:spPr>
        <p:txBody>
          <a:bodyPr>
            <a:noAutofit/>
          </a:bodyPr>
          <a:lstStyle/>
          <a:p>
            <a:pPr algn="ctr"/>
            <a:r>
              <a:rPr lang="tr-TR" sz="2400" b="1" dirty="0" smtClean="0">
                <a:solidFill>
                  <a:srgbClr val="FF0000"/>
                </a:solidFill>
              </a:rPr>
              <a:t>Bireysel Değerlendirme Uygulamasına İtiraz </a:t>
            </a:r>
          </a:p>
        </p:txBody>
      </p:sp>
      <p:sp>
        <p:nvSpPr>
          <p:cNvPr id="3" name="2 İçerik Yer Tutucusu"/>
          <p:cNvSpPr>
            <a:spLocks noGrp="1"/>
          </p:cNvSpPr>
          <p:nvPr>
            <p:ph idx="1"/>
          </p:nvPr>
        </p:nvSpPr>
        <p:spPr>
          <a:xfrm>
            <a:off x="0" y="980728"/>
            <a:ext cx="8316416" cy="5760640"/>
          </a:xfrm>
        </p:spPr>
        <p:txBody>
          <a:bodyPr>
            <a:normAutofit fontScale="77500" lnSpcReduction="20000"/>
          </a:bodyPr>
          <a:lstStyle/>
          <a:p>
            <a:pPr algn="just"/>
            <a:r>
              <a:rPr lang="tr-TR" sz="3600" dirty="0" smtClean="0"/>
              <a:t>Genel zihinsel, görsel sanatlar ve müzik yetenek alanında yapılan bireysel değerlendirmelere ilişkin itirazlar, sonuçlar http://www.</a:t>
            </a:r>
            <a:r>
              <a:rPr lang="tr-TR" sz="3600" dirty="0" err="1" smtClean="0"/>
              <a:t>meb</a:t>
            </a:r>
            <a:r>
              <a:rPr lang="tr-TR" sz="3600" dirty="0" smtClean="0"/>
              <a:t>.gov.tr adresinde yayımlandıktan sonra </a:t>
            </a:r>
            <a:r>
              <a:rPr lang="tr-TR" sz="3600" dirty="0" smtClean="0">
                <a:solidFill>
                  <a:srgbClr val="FF0000"/>
                </a:solidFill>
              </a:rPr>
              <a:t>5</a:t>
            </a:r>
            <a:r>
              <a:rPr lang="tr-TR" sz="3600" dirty="0" smtClean="0"/>
              <a:t> iş günü içinde öğrenci velisi tarafından il millî eğitim müdürlükleri il tanılama sınav komisyonlarına yapılacaktır. </a:t>
            </a:r>
          </a:p>
          <a:p>
            <a:pPr algn="just"/>
            <a:r>
              <a:rPr lang="tr-TR" sz="3600" dirty="0" smtClean="0"/>
              <a:t>Komisyonlar bireysel değerlendirme sonuçlarına yapılan itirazları değerlendirip itiraz sonucu ile ilgili olarak veliyi bilgilendireceklerdir. </a:t>
            </a:r>
          </a:p>
          <a:p>
            <a:pPr algn="just"/>
            <a:r>
              <a:rPr lang="tr-TR" sz="3600" b="1" dirty="0" smtClean="0"/>
              <a:t>Öğrenci T.C. kimlik numarası belirtilmeyen, imza ve adres bilgisi olmayan dilekçeler ile süresi geçtikten sonra yapılan itirazlar dikkate alınmayacak ve cevaplandırılmayacaktır. </a:t>
            </a:r>
          </a:p>
          <a:p>
            <a:pPr algn="just"/>
            <a:r>
              <a:rPr lang="tr-TR" sz="3600" b="1" dirty="0" smtClean="0"/>
              <a:t>Faksla ve e-posta yoluyla yapılan itirazlar dikkate alınmayacak ve cevaplanmayacaktır. </a:t>
            </a:r>
          </a:p>
          <a:p>
            <a:endParaRPr lang="tr-TR" sz="3600" dirty="0" smtClean="0"/>
          </a:p>
          <a:p>
            <a:pPr algn="ctr">
              <a:buNone/>
            </a:pPr>
            <a:endParaRPr lang="tr-TR" sz="3600" dirty="0" smtClean="0"/>
          </a:p>
          <a:p>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000" dirty="0" smtClean="0">
                <a:solidFill>
                  <a:srgbClr val="7030A0"/>
                </a:solidFill>
              </a:rPr>
              <a:t>KAYIT</a:t>
            </a:r>
            <a:endParaRPr lang="tr-TR" sz="6000" dirty="0">
              <a:solidFill>
                <a:srgbClr val="7030A0"/>
              </a:solidFill>
            </a:endParaRPr>
          </a:p>
        </p:txBody>
      </p:sp>
      <p:sp>
        <p:nvSpPr>
          <p:cNvPr id="3" name="2 İçerik Yer Tutucusu"/>
          <p:cNvSpPr>
            <a:spLocks noGrp="1"/>
          </p:cNvSpPr>
          <p:nvPr>
            <p:ph idx="1"/>
          </p:nvPr>
        </p:nvSpPr>
        <p:spPr/>
        <p:txBody>
          <a:bodyPr>
            <a:noAutofit/>
          </a:bodyPr>
          <a:lstStyle/>
          <a:p>
            <a:pPr algn="ctr">
              <a:buNone/>
            </a:pPr>
            <a:r>
              <a:rPr lang="tr-TR" sz="4800" b="1" dirty="0" smtClean="0"/>
              <a:t>	</a:t>
            </a:r>
            <a:r>
              <a:rPr lang="tr-TR" sz="4000" b="1" dirty="0" smtClean="0"/>
              <a:t>Bilim ve sanat merkezlerine yerleşmeye hak kazanan öğrenciler </a:t>
            </a:r>
          </a:p>
          <a:p>
            <a:pPr algn="ctr">
              <a:buNone/>
            </a:pPr>
            <a:r>
              <a:rPr lang="tr-TR" sz="4000" b="1" dirty="0" smtClean="0">
                <a:solidFill>
                  <a:srgbClr val="FF0000"/>
                </a:solidFill>
              </a:rPr>
              <a:t>19 Ağustos - 6 Eylül 2019 </a:t>
            </a:r>
          </a:p>
          <a:p>
            <a:pPr algn="ctr">
              <a:buNone/>
            </a:pPr>
            <a:r>
              <a:rPr lang="tr-TR" sz="4000" b="1" dirty="0" smtClean="0"/>
              <a:t>tarihleri arasında bilim ve sanat merkezine kayıtlarını yaptıracaklardır.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691680" y="44935"/>
            <a:ext cx="5040561" cy="6813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060848"/>
            <a:ext cx="9144000" cy="3387832"/>
          </a:xfrm>
        </p:spPr>
        <p:txBody>
          <a:bodyPr/>
          <a:lstStyle/>
          <a:p>
            <a:endParaRPr lang="tr-TR" dirty="0" smtClean="0"/>
          </a:p>
          <a:p>
            <a:endParaRPr lang="tr-TR" dirty="0"/>
          </a:p>
          <a:p>
            <a:endParaRPr lang="tr-TR" dirty="0" smtClean="0"/>
          </a:p>
          <a:p>
            <a:pPr marL="109728" indent="0" algn="ctr">
              <a:buNone/>
            </a:pPr>
            <a:r>
              <a:rPr lang="tr-TR" sz="2400" dirty="0">
                <a:solidFill>
                  <a:schemeClr val="tx1">
                    <a:lumMod val="95000"/>
                    <a:lumOff val="5000"/>
                  </a:schemeClr>
                </a:solidFill>
                <a:effectLst>
                  <a:outerShdw blurRad="38100" dist="38100" dir="2700000" algn="tl">
                    <a:srgbClr val="000000">
                      <a:alpha val="43137"/>
                    </a:srgbClr>
                  </a:outerShdw>
                </a:effectLst>
                <a:latin typeface="Georgia" pitchFamily="18" charset="0"/>
                <a:ea typeface="ヒラギノ明朝 ProN W3"/>
                <a:cs typeface="ヒラギノ明朝 ProN W3"/>
                <a:sym typeface="Georgia" pitchFamily="18" charset="0"/>
              </a:rPr>
              <a:t>TEŞEKKÜRLER</a:t>
            </a:r>
            <a:r>
              <a:rPr lang="tr-TR" sz="7200" dirty="0" smtClean="0"/>
              <a:t> </a:t>
            </a:r>
            <a:endParaRPr lang="tr-TR" sz="8000" dirty="0"/>
          </a:p>
        </p:txBody>
      </p:sp>
      <p:sp>
        <p:nvSpPr>
          <p:cNvPr id="3" name="Slayt Numarası Yer Tutucusu 2"/>
          <p:cNvSpPr>
            <a:spLocks noGrp="1"/>
          </p:cNvSpPr>
          <p:nvPr>
            <p:ph type="sldNum" sz="quarter" idx="12"/>
          </p:nvPr>
        </p:nvSpPr>
        <p:spPr/>
        <p:txBody>
          <a:bodyPr/>
          <a:lstStyle/>
          <a:p>
            <a:pPr>
              <a:defRPr/>
            </a:pPr>
            <a:fld id="{ADD943AC-D8E1-497C-AC23-F41D5B2683CD}" type="slidenum">
              <a:rPr lang="en-US" smtClean="0"/>
              <a:pPr>
                <a:defRPr/>
              </a:pPr>
              <a:t>59</a:t>
            </a:fld>
            <a:endParaRPr lang="en-US"/>
          </a:p>
        </p:txBody>
      </p:sp>
      <p:sp>
        <p:nvSpPr>
          <p:cNvPr id="7" name="Dikdörtgen 6"/>
          <p:cNvSpPr/>
          <p:nvPr/>
        </p:nvSpPr>
        <p:spPr>
          <a:xfrm>
            <a:off x="0" y="2780928"/>
            <a:ext cx="9144000" cy="707886"/>
          </a:xfrm>
          <a:prstGeom prst="rect">
            <a:avLst/>
          </a:prstGeom>
        </p:spPr>
        <p:txBody>
          <a:bodyPr wrap="square">
            <a:spAutoFit/>
          </a:bodyPr>
          <a:lstStyle/>
          <a:p>
            <a:pPr marL="68580" indent="0" algn="ctr">
              <a:buNone/>
              <a:defRPr/>
            </a:pPr>
            <a:r>
              <a:rPr lang="tr-TR" sz="2000" b="1" dirty="0">
                <a:effectLst>
                  <a:outerShdw blurRad="38100" dist="38100" dir="2700000" algn="tl">
                    <a:srgbClr val="000000">
                      <a:alpha val="43137"/>
                    </a:srgbClr>
                  </a:outerShdw>
                </a:effectLst>
              </a:rPr>
              <a:t>ÖZEL EĞİTİM VE REHBERLİK HİZMETLERİ GENEL MÜDÜRLÜĞÜ</a:t>
            </a: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0648"/>
            <a:ext cx="2088232" cy="2073101"/>
          </a:xfrm>
          <a:prstGeom prst="rect">
            <a:avLst/>
          </a:prstGeom>
        </p:spPr>
      </p:pic>
    </p:spTree>
    <p:extLst>
      <p:ext uri="{BB962C8B-B14F-4D97-AF65-F5344CB8AC3E}">
        <p14:creationId xmlns:p14="http://schemas.microsoft.com/office/powerpoint/2010/main" val="1954244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 </a:t>
            </a:r>
            <a:endParaRPr lang="tr-TR" dirty="0"/>
          </a:p>
        </p:txBody>
      </p:sp>
      <p:sp>
        <p:nvSpPr>
          <p:cNvPr id="2" name="İçerik Yer Tutucusu 1"/>
          <p:cNvSpPr>
            <a:spLocks noGrp="1"/>
          </p:cNvSpPr>
          <p:nvPr>
            <p:ph idx="1"/>
          </p:nvPr>
        </p:nvSpPr>
        <p:spPr>
          <a:xfrm>
            <a:off x="251520" y="476672"/>
            <a:ext cx="8208912" cy="5904656"/>
          </a:xfrm>
        </p:spPr>
        <p:txBody>
          <a:bodyPr>
            <a:noAutofit/>
          </a:bodyPr>
          <a:lstStyle/>
          <a:p>
            <a:pPr algn="just">
              <a:lnSpc>
                <a:spcPct val="150000"/>
              </a:lnSpc>
              <a:buFont typeface="Arial" panose="020B0604020202020204" pitchFamily="34" charset="0"/>
              <a:buChar char="•"/>
            </a:pPr>
            <a:r>
              <a:rPr lang="tr-TR" sz="2400" i="1" dirty="0"/>
              <a:t>BİLSEM deki eğitim süresi </a:t>
            </a:r>
            <a:r>
              <a:rPr lang="tr-TR" sz="2400" dirty="0"/>
              <a:t> öğrencinin kuruma kayıt yaptırması ile başlamakta olup, </a:t>
            </a:r>
            <a:r>
              <a:rPr lang="tr-TR" sz="2400" b="1" dirty="0"/>
              <a:t>orta öğretimi tamamlaması </a:t>
            </a:r>
            <a:r>
              <a:rPr lang="tr-TR" sz="2400" dirty="0"/>
              <a:t>ile sona ermektedir.</a:t>
            </a:r>
          </a:p>
          <a:p>
            <a:pPr algn="just">
              <a:lnSpc>
                <a:spcPct val="150000"/>
              </a:lnSpc>
              <a:buFont typeface="Arial" panose="020B0604020202020204" pitchFamily="34" charset="0"/>
              <a:buChar char="•"/>
            </a:pPr>
            <a:r>
              <a:rPr lang="tr-TR" sz="2400" dirty="0"/>
              <a:t>Eğitim programları sonunda ve eğitimin tamamlanması neticesinde yönerge gereği öğrencinin aldığı eğitimleri gösteren bir </a:t>
            </a:r>
            <a:r>
              <a:rPr lang="tr-TR" sz="2400" b="1" dirty="0"/>
              <a:t>belge </a:t>
            </a:r>
            <a:r>
              <a:rPr lang="tr-TR" sz="2400" dirty="0"/>
              <a:t>verilir.</a:t>
            </a:r>
          </a:p>
          <a:p>
            <a:pPr>
              <a:lnSpc>
                <a:spcPct val="150000"/>
              </a:lnSpc>
              <a:buFont typeface="Arial" panose="020B0604020202020204" pitchFamily="34" charset="0"/>
              <a:buChar char="•"/>
            </a:pPr>
            <a:r>
              <a:rPr lang="tr-TR" sz="2400" dirty="0"/>
              <a:t>BİLSEM’ e öğrenci </a:t>
            </a:r>
            <a:r>
              <a:rPr lang="tr-TR" sz="2400" b="1" dirty="0"/>
              <a:t>okul dışı zamanlarda </a:t>
            </a:r>
            <a:r>
              <a:rPr lang="tr-TR" sz="2400" dirty="0"/>
              <a:t>gelir</a:t>
            </a:r>
            <a:r>
              <a:rPr lang="tr-TR" sz="2400" dirty="0" smtClean="0"/>
              <a:t>.</a:t>
            </a:r>
          </a:p>
          <a:p>
            <a:pPr>
              <a:lnSpc>
                <a:spcPct val="150000"/>
              </a:lnSpc>
              <a:buFont typeface="Arial" panose="020B0604020202020204" pitchFamily="34" charset="0"/>
              <a:buChar char="•"/>
            </a:pPr>
            <a:r>
              <a:rPr lang="tr-TR" sz="2400" dirty="0" smtClean="0"/>
              <a:t>Öğrencinin </a:t>
            </a:r>
            <a:r>
              <a:rPr lang="tr-TR" sz="2400" b="1" dirty="0" smtClean="0"/>
              <a:t>% 30 devamsızlık </a:t>
            </a:r>
            <a:r>
              <a:rPr lang="tr-TR" sz="2400" dirty="0" smtClean="0"/>
              <a:t>hakkı vardır.</a:t>
            </a:r>
          </a:p>
          <a:p>
            <a:pPr>
              <a:lnSpc>
                <a:spcPct val="150000"/>
              </a:lnSpc>
              <a:buFont typeface="Arial" panose="020B0604020202020204" pitchFamily="34" charset="0"/>
              <a:buChar char="•"/>
            </a:pPr>
            <a:r>
              <a:rPr lang="tr-TR" sz="2400" dirty="0"/>
              <a:t>Her ders/etkinlik/yetenek atölyesi saati </a:t>
            </a:r>
            <a:r>
              <a:rPr lang="tr-TR" sz="2400" b="1" dirty="0"/>
              <a:t>40 dakika </a:t>
            </a:r>
            <a:r>
              <a:rPr lang="tr-TR" sz="2400" dirty="0"/>
              <a:t>olarak planlanır ve uygulanır.</a:t>
            </a:r>
          </a:p>
        </p:txBody>
      </p:sp>
    </p:spTree>
    <p:extLst>
      <p:ext uri="{BB962C8B-B14F-4D97-AF65-F5344CB8AC3E}">
        <p14:creationId xmlns:p14="http://schemas.microsoft.com/office/powerpoint/2010/main" val="174397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 </a:t>
            </a:r>
            <a:endParaRPr lang="tr-TR" dirty="0"/>
          </a:p>
        </p:txBody>
      </p:sp>
      <p:sp>
        <p:nvSpPr>
          <p:cNvPr id="2" name="İçerik Yer Tutucusu 1"/>
          <p:cNvSpPr>
            <a:spLocks noGrp="1"/>
          </p:cNvSpPr>
          <p:nvPr>
            <p:ph idx="1"/>
          </p:nvPr>
        </p:nvSpPr>
        <p:spPr>
          <a:xfrm>
            <a:off x="457200" y="548680"/>
            <a:ext cx="7787208" cy="5904656"/>
          </a:xfrm>
        </p:spPr>
        <p:txBody>
          <a:bodyPr>
            <a:normAutofit fontScale="92500" lnSpcReduction="10000"/>
          </a:bodyPr>
          <a:lstStyle/>
          <a:p>
            <a:pPr marL="274320" lvl="0" indent="-274320">
              <a:lnSpc>
                <a:spcPct val="150000"/>
              </a:lnSpc>
              <a:spcBef>
                <a:spcPts val="600"/>
              </a:spcBef>
              <a:buClr>
                <a:srgbClr val="FE8637"/>
              </a:buClr>
              <a:buSzPct val="70000"/>
              <a:buFont typeface="Arial" panose="020B0604020202020204" pitchFamily="34" charset="0"/>
              <a:buChar char="•"/>
            </a:pPr>
            <a:r>
              <a:rPr lang="tr-TR" sz="3000" dirty="0">
                <a:solidFill>
                  <a:prstClr val="black"/>
                </a:solidFill>
                <a:latin typeface="Calibri" pitchFamily="34" charset="0"/>
                <a:cs typeface="Calibri" pitchFamily="34" charset="0"/>
              </a:rPr>
              <a:t>Bilim ve Sanat Merkezleri, Milli Eğitim Bakanlığı </a:t>
            </a:r>
            <a:r>
              <a:rPr lang="tr-TR" sz="3000" b="1" dirty="0">
                <a:solidFill>
                  <a:prstClr val="black"/>
                </a:solidFill>
                <a:latin typeface="Calibri" pitchFamily="34" charset="0"/>
                <a:cs typeface="Calibri" pitchFamily="34" charset="0"/>
              </a:rPr>
              <a:t>Özel Eğitim ve Rehberlik Hizmetleri Genel Müdürlüğüne </a:t>
            </a:r>
            <a:r>
              <a:rPr lang="tr-TR" sz="3000" dirty="0">
                <a:solidFill>
                  <a:prstClr val="black"/>
                </a:solidFill>
                <a:latin typeface="Calibri" pitchFamily="34" charset="0"/>
                <a:cs typeface="Calibri" pitchFamily="34" charset="0"/>
              </a:rPr>
              <a:t>bağlıdır.</a:t>
            </a:r>
          </a:p>
          <a:p>
            <a:pPr marL="274320" lvl="0" indent="-274320">
              <a:lnSpc>
                <a:spcPct val="150000"/>
              </a:lnSpc>
              <a:spcBef>
                <a:spcPts val="600"/>
              </a:spcBef>
              <a:buClr>
                <a:srgbClr val="FE8637"/>
              </a:buClr>
              <a:buSzPct val="70000"/>
              <a:buFont typeface="Arial" panose="020B0604020202020204" pitchFamily="34" charset="0"/>
              <a:buChar char="•"/>
            </a:pPr>
            <a:r>
              <a:rPr lang="tr-TR" sz="3000" dirty="0">
                <a:solidFill>
                  <a:prstClr val="black"/>
                </a:solidFill>
                <a:latin typeface="Calibri" pitchFamily="34" charset="0"/>
                <a:cs typeface="Calibri" pitchFamily="34" charset="0"/>
              </a:rPr>
              <a:t>İşleyişi </a:t>
            </a:r>
            <a:r>
              <a:rPr lang="tr-TR" sz="3000" b="1" u="sng" dirty="0" smtClean="0">
                <a:solidFill>
                  <a:prstClr val="black"/>
                </a:solidFill>
                <a:latin typeface="Calibri" pitchFamily="34" charset="0"/>
                <a:cs typeface="Calibri" pitchFamily="34" charset="0"/>
              </a:rPr>
              <a:t>07.07. 2018 </a:t>
            </a:r>
            <a:r>
              <a:rPr lang="tr-TR" sz="3000" dirty="0" smtClean="0">
                <a:solidFill>
                  <a:prstClr val="black"/>
                </a:solidFill>
                <a:latin typeface="Calibri" pitchFamily="34" charset="0"/>
                <a:cs typeface="Calibri" pitchFamily="34" charset="0"/>
              </a:rPr>
              <a:t>tarihinde yürürlüğe giren </a:t>
            </a:r>
            <a:r>
              <a:rPr lang="tr-TR" sz="3000" b="1" dirty="0" smtClean="0">
                <a:solidFill>
                  <a:prstClr val="black"/>
                </a:solidFill>
                <a:latin typeface="Calibri" pitchFamily="34" charset="0"/>
                <a:cs typeface="Calibri" pitchFamily="34" charset="0"/>
              </a:rPr>
              <a:t>Özel Eğitim Hizmetleri Yönetmeliği’ne </a:t>
            </a:r>
            <a:r>
              <a:rPr lang="tr-TR" sz="3000" dirty="0" smtClean="0">
                <a:solidFill>
                  <a:prstClr val="black"/>
                </a:solidFill>
                <a:latin typeface="Calibri" pitchFamily="34" charset="0"/>
                <a:cs typeface="Calibri" pitchFamily="34" charset="0"/>
              </a:rPr>
              <a:t> göredir..</a:t>
            </a:r>
            <a:endParaRPr lang="tr-TR" sz="3000" dirty="0">
              <a:solidFill>
                <a:prstClr val="black"/>
              </a:solidFill>
              <a:latin typeface="Calibri" pitchFamily="34" charset="0"/>
              <a:cs typeface="Calibri" pitchFamily="34" charset="0"/>
            </a:endParaRPr>
          </a:p>
          <a:p>
            <a:pPr marL="274320" lvl="0" indent="-274320">
              <a:lnSpc>
                <a:spcPct val="150000"/>
              </a:lnSpc>
              <a:spcBef>
                <a:spcPts val="600"/>
              </a:spcBef>
              <a:buClr>
                <a:srgbClr val="FE8637"/>
              </a:buClr>
              <a:buSzPct val="70000"/>
              <a:buFont typeface="Arial" panose="020B0604020202020204" pitchFamily="34" charset="0"/>
              <a:buChar char="•"/>
            </a:pPr>
            <a:r>
              <a:rPr lang="tr-TR" sz="3000" dirty="0">
                <a:solidFill>
                  <a:prstClr val="black"/>
                </a:solidFill>
                <a:latin typeface="Calibri" pitchFamily="34" charset="0"/>
                <a:cs typeface="Calibri" pitchFamily="34" charset="0"/>
              </a:rPr>
              <a:t>Bilim ve sanat merkezlerine ve özel yetenekli bireylere yönelik bilgileri ve güncellemeleri bu adreslerden takip edebilirsiniz:</a:t>
            </a:r>
          </a:p>
          <a:p>
            <a:pPr marL="274320" lvl="0" indent="-274320">
              <a:lnSpc>
                <a:spcPct val="150000"/>
              </a:lnSpc>
              <a:spcBef>
                <a:spcPts val="600"/>
              </a:spcBef>
              <a:buClr>
                <a:srgbClr val="FE8637"/>
              </a:buClr>
              <a:buSzPct val="70000"/>
              <a:buFont typeface="Wingdings"/>
              <a:buChar char=""/>
            </a:pPr>
            <a:r>
              <a:rPr lang="tr-TR" sz="3000" dirty="0">
                <a:solidFill>
                  <a:prstClr val="black"/>
                </a:solidFill>
                <a:latin typeface="Calibri" pitchFamily="34" charset="0"/>
                <a:cs typeface="Calibri" pitchFamily="34" charset="0"/>
                <a:hlinkClick r:id="rId3"/>
              </a:rPr>
              <a:t>http://orgm.meb.gov.tr/</a:t>
            </a:r>
            <a:endParaRPr lang="tr-TR" sz="3000" dirty="0">
              <a:solidFill>
                <a:prstClr val="black"/>
              </a:solidFill>
              <a:latin typeface="Calibri" pitchFamily="34" charset="0"/>
              <a:cs typeface="Calibri" pitchFamily="34" charset="0"/>
            </a:endParaRPr>
          </a:p>
          <a:p>
            <a:endParaRPr lang="tr-TR" dirty="0"/>
          </a:p>
        </p:txBody>
      </p:sp>
    </p:spTree>
    <p:extLst>
      <p:ext uri="{BB962C8B-B14F-4D97-AF65-F5344CB8AC3E}">
        <p14:creationId xmlns:p14="http://schemas.microsoft.com/office/powerpoint/2010/main" val="198657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aşlık 2"/>
          <p:cNvSpPr>
            <a:spLocks noGrp="1"/>
          </p:cNvSpPr>
          <p:nvPr>
            <p:ph type="title" idx="4294967295"/>
          </p:nvPr>
        </p:nvSpPr>
        <p:spPr>
          <a:xfrm>
            <a:off x="3327199" y="12192"/>
            <a:ext cx="2232025" cy="793750"/>
          </a:xfrm>
        </p:spPr>
        <p:txBody>
          <a:bodyPr>
            <a:noAutofit/>
          </a:bodyPr>
          <a:lstStyle/>
          <a:p>
            <a:pPr algn="ctr"/>
            <a:r>
              <a:rPr lang="tr-TR" sz="1600" b="1" i="1" dirty="0" smtClean="0">
                <a:latin typeface="Arial" panose="020B0604020202020204" pitchFamily="34" charset="0"/>
                <a:cs typeface="Arial" panose="020B0604020202020204" pitchFamily="34" charset="0"/>
              </a:rPr>
              <a:t>BİLSEM DÖNEMLER PİRAMİDİ</a:t>
            </a:r>
            <a:endParaRPr lang="tr-TR" sz="1600" b="1" i="1" dirty="0">
              <a:latin typeface="Arial" panose="020B0604020202020204" pitchFamily="34" charset="0"/>
              <a:cs typeface="Arial" panose="020B0604020202020204" pitchFamily="34" charset="0"/>
            </a:endParaRPr>
          </a:p>
        </p:txBody>
      </p:sp>
      <p:sp>
        <p:nvSpPr>
          <p:cNvPr id="2" name="İçerik Yer Tutucusu 1"/>
          <p:cNvSpPr>
            <a:spLocks noGrp="1"/>
          </p:cNvSpPr>
          <p:nvPr>
            <p:ph idx="4294967295"/>
          </p:nvPr>
        </p:nvSpPr>
        <p:spPr>
          <a:xfrm>
            <a:off x="0" y="228600"/>
            <a:ext cx="3074988" cy="768350"/>
          </a:xfrm>
        </p:spPr>
        <p:txBody>
          <a:bodyPr>
            <a:normAutofit fontScale="85000" lnSpcReduction="20000"/>
          </a:bodyPr>
          <a:lstStyle/>
          <a:p>
            <a:pPr marL="109728" indent="0" algn="ctr">
              <a:buNone/>
            </a:pPr>
            <a:r>
              <a:rPr lang="tr-TR" b="1" u="sng" dirty="0" smtClean="0">
                <a:solidFill>
                  <a:srgbClr val="C00000"/>
                </a:solidFill>
              </a:rPr>
              <a:t>Resim-Müzik Yetenek Alanı</a:t>
            </a:r>
            <a:endParaRPr lang="tr-TR" b="1" u="sng" dirty="0">
              <a:solidFill>
                <a:srgbClr val="C00000"/>
              </a:solidFill>
            </a:endParaRPr>
          </a:p>
        </p:txBody>
      </p:sp>
      <p:grpSp>
        <p:nvGrpSpPr>
          <p:cNvPr id="3" name="Grup 3"/>
          <p:cNvGrpSpPr/>
          <p:nvPr/>
        </p:nvGrpSpPr>
        <p:grpSpPr>
          <a:xfrm>
            <a:off x="1427901" y="5517233"/>
            <a:ext cx="6096427" cy="1340767"/>
            <a:chOff x="1735318" y="4953250"/>
            <a:chExt cx="5909099" cy="1068037"/>
          </a:xfrm>
          <a:scene3d>
            <a:camera prst="orthographicFront"/>
            <a:lightRig rig="threePt" dir="t">
              <a:rot lat="0" lon="0" rev="7500000"/>
            </a:lightRig>
          </a:scene3d>
        </p:grpSpPr>
        <p:sp>
          <p:nvSpPr>
            <p:cNvPr id="5" name="Yamuk 4"/>
            <p:cNvSpPr/>
            <p:nvPr/>
          </p:nvSpPr>
          <p:spPr>
            <a:xfrm>
              <a:off x="1735318" y="4953250"/>
              <a:ext cx="5909099" cy="1068037"/>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10364835"/>
                <a:satOff val="-11970"/>
                <a:lumOff val="-1176"/>
                <a:alphaOff val="0"/>
              </a:schemeClr>
            </a:fillRef>
            <a:effectRef idx="2">
              <a:schemeClr val="accent5">
                <a:hueOff val="10364835"/>
                <a:satOff val="-11970"/>
                <a:lumOff val="-1176"/>
                <a:alphaOff val="0"/>
              </a:schemeClr>
            </a:effectRef>
            <a:fontRef idx="minor">
              <a:schemeClr val="lt1"/>
            </a:fontRef>
          </p:style>
        </p:sp>
        <p:sp>
          <p:nvSpPr>
            <p:cNvPr id="6" name="Yamuk 4"/>
            <p:cNvSpPr/>
            <p:nvPr/>
          </p:nvSpPr>
          <p:spPr>
            <a:xfrm>
              <a:off x="2769410" y="4953250"/>
              <a:ext cx="3840914" cy="10680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UYUM DÖNEMİ</a:t>
              </a:r>
              <a:endParaRPr lang="tr-TR" sz="1700" kern="1200" dirty="0">
                <a:latin typeface="Times New Roman" pitchFamily="18" charset="0"/>
                <a:cs typeface="Times New Roman" pitchFamily="18" charset="0"/>
              </a:endParaRPr>
            </a:p>
          </p:txBody>
        </p:sp>
      </p:grpSp>
      <p:grpSp>
        <p:nvGrpSpPr>
          <p:cNvPr id="4" name="Grup 6"/>
          <p:cNvGrpSpPr/>
          <p:nvPr/>
        </p:nvGrpSpPr>
        <p:grpSpPr>
          <a:xfrm>
            <a:off x="0" y="5526968"/>
            <a:ext cx="2158415" cy="1321295"/>
            <a:chOff x="7202987" y="4933240"/>
            <a:chExt cx="1984087" cy="1094717"/>
          </a:xfrm>
          <a:scene3d>
            <a:camera prst="orthographicFront"/>
            <a:lightRig rig="threePt" dir="t">
              <a:rot lat="0" lon="0" rev="7500000"/>
            </a:lightRig>
          </a:scene3d>
        </p:grpSpPr>
        <p:sp>
          <p:nvSpPr>
            <p:cNvPr id="8" name="Şekil 7"/>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00B050"/>
                  </a:solidFill>
                  <a:latin typeface="Times New Roman" pitchFamily="18" charset="0"/>
                  <a:cs typeface="Times New Roman" pitchFamily="18" charset="0"/>
                </a:rPr>
                <a:t>(20 saat)</a:t>
              </a:r>
              <a:endParaRPr lang="tr-TR" sz="1600" b="1" kern="1200" dirty="0">
                <a:solidFill>
                  <a:srgbClr val="00B050"/>
                </a:solidFill>
                <a:latin typeface="Times New Roman" pitchFamily="18" charset="0"/>
                <a:cs typeface="Times New Roman" pitchFamily="18" charset="0"/>
              </a:endParaRPr>
            </a:p>
          </p:txBody>
        </p:sp>
      </p:grpSp>
      <p:grpSp>
        <p:nvGrpSpPr>
          <p:cNvPr id="7" name="Grup 9"/>
          <p:cNvGrpSpPr/>
          <p:nvPr/>
        </p:nvGrpSpPr>
        <p:grpSpPr>
          <a:xfrm>
            <a:off x="0" y="2296983"/>
            <a:ext cx="3801900" cy="966916"/>
            <a:chOff x="7202987" y="4933240"/>
            <a:chExt cx="1984087" cy="1094717"/>
          </a:xfrm>
          <a:scene3d>
            <a:camera prst="orthographicFront"/>
            <a:lightRig rig="threePt" dir="t">
              <a:rot lat="0" lon="0" rev="7500000"/>
            </a:lightRig>
          </a:scene3d>
        </p:grpSpPr>
        <p:sp>
          <p:nvSpPr>
            <p:cNvPr id="11" name="Şekil 10"/>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Aft>
                  <a:spcPct val="15000"/>
                </a:spcAft>
                <a:buFontTx/>
                <a:buChar char="••"/>
              </a:pPr>
              <a:r>
                <a:rPr lang="tr-TR" sz="1600" b="1" dirty="0" smtClean="0">
                  <a:solidFill>
                    <a:srgbClr val="FF0000"/>
                  </a:solidFill>
                  <a:latin typeface="Times New Roman" pitchFamily="18" charset="0"/>
                  <a:cs typeface="Times New Roman" pitchFamily="18" charset="0"/>
                </a:rPr>
                <a:t>4 </a:t>
              </a:r>
              <a:r>
                <a:rPr lang="tr-TR" sz="1600" b="1" dirty="0">
                  <a:solidFill>
                    <a:srgbClr val="FF0000"/>
                  </a:solidFill>
                  <a:latin typeface="Times New Roman" pitchFamily="18" charset="0"/>
                  <a:cs typeface="Times New Roman" pitchFamily="18" charset="0"/>
                </a:rPr>
                <a:t>Yıl Boyunca (Haftalık ders saati aralığı 4-12</a:t>
              </a:r>
              <a:r>
                <a:rPr lang="tr-TR" sz="1600" b="1" dirty="0" smtClean="0">
                  <a:solidFill>
                    <a:srgbClr val="FF0000"/>
                  </a:solidFill>
                  <a:latin typeface="Times New Roman" pitchFamily="18" charset="0"/>
                  <a:cs typeface="Times New Roman" pitchFamily="18" charset="0"/>
                </a:rPr>
                <a:t>)</a:t>
              </a:r>
              <a:endParaRPr lang="tr-TR" sz="1600" b="1" dirty="0">
                <a:solidFill>
                  <a:srgbClr val="FF0000"/>
                </a:solidFill>
                <a:latin typeface="Times New Roman" pitchFamily="18" charset="0"/>
                <a:cs typeface="Times New Roman" pitchFamily="18" charset="0"/>
              </a:endParaRPr>
            </a:p>
          </p:txBody>
        </p:sp>
      </p:grpSp>
      <p:grpSp>
        <p:nvGrpSpPr>
          <p:cNvPr id="10" name="Grup 12"/>
          <p:cNvGrpSpPr/>
          <p:nvPr/>
        </p:nvGrpSpPr>
        <p:grpSpPr>
          <a:xfrm>
            <a:off x="3801900" y="981327"/>
            <a:ext cx="1505201" cy="1380412"/>
            <a:chOff x="3966757" y="68344"/>
            <a:chExt cx="1380746" cy="1380412"/>
          </a:xfrm>
          <a:scene3d>
            <a:camera prst="orthographicFront"/>
            <a:lightRig rig="threePt" dir="t">
              <a:rot lat="0" lon="0" rev="7500000"/>
            </a:lightRig>
          </a:scene3d>
        </p:grpSpPr>
        <p:sp>
          <p:nvSpPr>
            <p:cNvPr id="23" name="Yamuk 22"/>
            <p:cNvSpPr/>
            <p:nvPr/>
          </p:nvSpPr>
          <p:spPr>
            <a:xfrm>
              <a:off x="3966757" y="68344"/>
              <a:ext cx="1380746" cy="1380412"/>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Yamuk 4"/>
            <p:cNvSpPr/>
            <p:nvPr/>
          </p:nvSpPr>
          <p:spPr>
            <a:xfrm>
              <a:off x="3966757" y="68344"/>
              <a:ext cx="1380746" cy="1380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tr-TR" sz="1700" kern="1200" dirty="0" smtClean="0">
                <a:latin typeface="Times New Roman" pitchFamily="18" charset="0"/>
                <a:cs typeface="Times New Roman" pitchFamily="18" charset="0"/>
              </a:endParaRPr>
            </a:p>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PROJE ÜRETİMİ             (PD)</a:t>
              </a:r>
              <a:endParaRPr lang="tr-TR" sz="1700" kern="1200" dirty="0">
                <a:latin typeface="Times New Roman" pitchFamily="18" charset="0"/>
                <a:cs typeface="Times New Roman" pitchFamily="18" charset="0"/>
              </a:endParaRPr>
            </a:p>
          </p:txBody>
        </p:sp>
      </p:grpSp>
      <p:grpSp>
        <p:nvGrpSpPr>
          <p:cNvPr id="13" name="Grup 13"/>
          <p:cNvGrpSpPr/>
          <p:nvPr/>
        </p:nvGrpSpPr>
        <p:grpSpPr>
          <a:xfrm>
            <a:off x="3329487" y="2361739"/>
            <a:ext cx="2397108" cy="923245"/>
            <a:chOff x="3451870" y="1418465"/>
            <a:chExt cx="2398841" cy="1063873"/>
          </a:xfrm>
          <a:scene3d>
            <a:camera prst="orthographicFront"/>
            <a:lightRig rig="threePt" dir="t">
              <a:rot lat="0" lon="0" rev="7500000"/>
            </a:lightRig>
          </a:scene3d>
        </p:grpSpPr>
        <p:sp>
          <p:nvSpPr>
            <p:cNvPr id="21" name="Yamuk 20"/>
            <p:cNvSpPr/>
            <p:nvPr/>
          </p:nvSpPr>
          <p:spPr>
            <a:xfrm>
              <a:off x="3451870" y="1418465"/>
              <a:ext cx="2398841" cy="106387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2591209"/>
                <a:satOff val="-2992"/>
                <a:lumOff val="-294"/>
                <a:alphaOff val="0"/>
              </a:schemeClr>
            </a:fillRef>
            <a:effectRef idx="2">
              <a:schemeClr val="accent5">
                <a:hueOff val="2591209"/>
                <a:satOff val="-2992"/>
                <a:lumOff val="-294"/>
                <a:alphaOff val="0"/>
              </a:schemeClr>
            </a:effectRef>
            <a:fontRef idx="minor">
              <a:schemeClr val="lt1"/>
            </a:fontRef>
          </p:style>
        </p:sp>
        <p:sp>
          <p:nvSpPr>
            <p:cNvPr id="22" name="Yamuk 6"/>
            <p:cNvSpPr/>
            <p:nvPr/>
          </p:nvSpPr>
          <p:spPr>
            <a:xfrm>
              <a:off x="3871667" y="1418465"/>
              <a:ext cx="1559246" cy="10638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ÖZEL YETENEKLERİ GELİŞTİRME (ÖYG)</a:t>
              </a:r>
              <a:endParaRPr lang="tr-TR" sz="1700" kern="1200" dirty="0">
                <a:latin typeface="Times New Roman" pitchFamily="18" charset="0"/>
                <a:cs typeface="Times New Roman" pitchFamily="18" charset="0"/>
              </a:endParaRPr>
            </a:p>
          </p:txBody>
        </p:sp>
      </p:grpSp>
      <p:grpSp>
        <p:nvGrpSpPr>
          <p:cNvPr id="14" name="Grup 14"/>
          <p:cNvGrpSpPr/>
          <p:nvPr/>
        </p:nvGrpSpPr>
        <p:grpSpPr>
          <a:xfrm>
            <a:off x="2686309" y="3263900"/>
            <a:ext cx="3685193" cy="1253511"/>
            <a:chOff x="2863429" y="2468574"/>
            <a:chExt cx="3685193" cy="1253511"/>
          </a:xfrm>
          <a:scene3d>
            <a:camera prst="orthographicFront"/>
            <a:lightRig rig="threePt" dir="t">
              <a:rot lat="0" lon="0" rev="7500000"/>
            </a:lightRig>
          </a:scene3d>
        </p:grpSpPr>
        <p:sp>
          <p:nvSpPr>
            <p:cNvPr id="19" name="Yamuk 18"/>
            <p:cNvSpPr/>
            <p:nvPr/>
          </p:nvSpPr>
          <p:spPr>
            <a:xfrm>
              <a:off x="2863429" y="2468574"/>
              <a:ext cx="3685193" cy="1253511"/>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5182418"/>
                <a:satOff val="-5985"/>
                <a:lumOff val="-588"/>
                <a:alphaOff val="0"/>
              </a:schemeClr>
            </a:fillRef>
            <a:effectRef idx="2">
              <a:schemeClr val="accent5">
                <a:hueOff val="5182418"/>
                <a:satOff val="-5985"/>
                <a:lumOff val="-588"/>
                <a:alphaOff val="0"/>
              </a:schemeClr>
            </a:effectRef>
            <a:fontRef idx="minor">
              <a:schemeClr val="lt1"/>
            </a:fontRef>
          </p:style>
        </p:sp>
        <p:sp>
          <p:nvSpPr>
            <p:cNvPr id="20" name="Yamuk 8"/>
            <p:cNvSpPr/>
            <p:nvPr/>
          </p:nvSpPr>
          <p:spPr>
            <a:xfrm>
              <a:off x="3508338" y="2468574"/>
              <a:ext cx="2395376" cy="1253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BİREYSEL YETENEKLERİ FARKETTİRME (BYF)</a:t>
              </a:r>
              <a:endParaRPr lang="tr-TR" sz="1700" kern="1200" dirty="0">
                <a:latin typeface="Times New Roman" pitchFamily="18" charset="0"/>
                <a:cs typeface="Times New Roman" pitchFamily="18" charset="0"/>
              </a:endParaRPr>
            </a:p>
          </p:txBody>
        </p:sp>
      </p:grpSp>
      <p:grpSp>
        <p:nvGrpSpPr>
          <p:cNvPr id="15" name="Grup 15"/>
          <p:cNvGrpSpPr/>
          <p:nvPr/>
        </p:nvGrpSpPr>
        <p:grpSpPr>
          <a:xfrm>
            <a:off x="2158415" y="4504443"/>
            <a:ext cx="4717841" cy="1012790"/>
            <a:chOff x="2261550" y="3647655"/>
            <a:chExt cx="4865668" cy="1255453"/>
          </a:xfrm>
          <a:scene3d>
            <a:camera prst="orthographicFront"/>
            <a:lightRig rig="threePt" dir="t">
              <a:rot lat="0" lon="0" rev="7500000"/>
            </a:lightRig>
          </a:scene3d>
        </p:grpSpPr>
        <p:sp>
          <p:nvSpPr>
            <p:cNvPr id="17" name="Yamuk 16"/>
            <p:cNvSpPr/>
            <p:nvPr/>
          </p:nvSpPr>
          <p:spPr>
            <a:xfrm>
              <a:off x="2261550" y="3647655"/>
              <a:ext cx="4865668" cy="125545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7773626"/>
                <a:satOff val="-8977"/>
                <a:lumOff val="-882"/>
                <a:alphaOff val="0"/>
              </a:schemeClr>
            </a:fillRef>
            <a:effectRef idx="2">
              <a:schemeClr val="accent5">
                <a:hueOff val="7773626"/>
                <a:satOff val="-8977"/>
                <a:lumOff val="-882"/>
                <a:alphaOff val="0"/>
              </a:schemeClr>
            </a:effectRef>
            <a:fontRef idx="minor">
              <a:schemeClr val="lt1"/>
            </a:fontRef>
          </p:style>
        </p:sp>
        <p:sp>
          <p:nvSpPr>
            <p:cNvPr id="18" name="Yamuk 10"/>
            <p:cNvSpPr/>
            <p:nvPr/>
          </p:nvSpPr>
          <p:spPr>
            <a:xfrm>
              <a:off x="3113042" y="3647655"/>
              <a:ext cx="3162684" cy="1255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DESTEK EĞİTİMİ DÖNEMİ</a:t>
              </a:r>
              <a:endParaRPr lang="tr-TR" sz="1700" kern="1200" dirty="0">
                <a:latin typeface="Times New Roman" pitchFamily="18" charset="0"/>
                <a:cs typeface="Times New Roman" pitchFamily="18" charset="0"/>
              </a:endParaRPr>
            </a:p>
          </p:txBody>
        </p:sp>
      </p:grpSp>
      <p:grpSp>
        <p:nvGrpSpPr>
          <p:cNvPr id="16" name="Grup 24"/>
          <p:cNvGrpSpPr/>
          <p:nvPr/>
        </p:nvGrpSpPr>
        <p:grpSpPr>
          <a:xfrm>
            <a:off x="9008" y="1016313"/>
            <a:ext cx="4467106" cy="1275486"/>
            <a:chOff x="7202987" y="4933240"/>
            <a:chExt cx="1984087" cy="1094717"/>
          </a:xfrm>
          <a:scene3d>
            <a:camera prst="orthographicFront"/>
            <a:lightRig rig="threePt" dir="t">
              <a:rot lat="0" lon="0" rev="7500000"/>
            </a:lightRig>
          </a:scene3d>
        </p:grpSpPr>
        <p:sp>
          <p:nvSpPr>
            <p:cNvPr id="26" name="Şekil 25"/>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a:r>
                <a:rPr lang="tr-TR" sz="1600" b="1" dirty="0">
                  <a:solidFill>
                    <a:srgbClr val="7030A0"/>
                  </a:solidFill>
                  <a:latin typeface="Times New Roman" pitchFamily="18" charset="0"/>
                  <a:cs typeface="Times New Roman" pitchFamily="18" charset="0"/>
                </a:rPr>
                <a:t>Ortaöğretimden mezun olana kadar (Haftalık ders saati aralığı 2-8)</a:t>
              </a:r>
            </a:p>
          </p:txBody>
        </p:sp>
      </p:grpSp>
      <p:grpSp>
        <p:nvGrpSpPr>
          <p:cNvPr id="25" name="Grup 27"/>
          <p:cNvGrpSpPr/>
          <p:nvPr/>
        </p:nvGrpSpPr>
        <p:grpSpPr>
          <a:xfrm>
            <a:off x="4583516" y="1016313"/>
            <a:ext cx="4565924" cy="1345426"/>
            <a:chOff x="4628107" y="143346"/>
            <a:chExt cx="4228875" cy="1230402"/>
          </a:xfrm>
          <a:scene3d>
            <a:camera prst="orthographicFront"/>
            <a:lightRig rig="threePt" dir="t">
              <a:rot lat="0" lon="0" rev="7500000"/>
            </a:lightRig>
          </a:scene3d>
        </p:grpSpPr>
        <p:sp>
          <p:nvSpPr>
            <p:cNvPr id="41" name="Şekil 40"/>
            <p:cNvSpPr/>
            <p:nvPr/>
          </p:nvSpPr>
          <p:spPr>
            <a:xfrm rot="10800000">
              <a:off x="4628107" y="143346"/>
              <a:ext cx="4228875" cy="1230402"/>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2" name="Şekil 4"/>
            <p:cNvSpPr/>
            <p:nvPr/>
          </p:nvSpPr>
          <p:spPr>
            <a:xfrm rot="21600000">
              <a:off x="5038832" y="143346"/>
              <a:ext cx="3753526" cy="123040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7030A0"/>
                  </a:solidFill>
                  <a:latin typeface="Times New Roman" pitchFamily="18" charset="0"/>
                  <a:cs typeface="Times New Roman" pitchFamily="18" charset="0"/>
                </a:rPr>
                <a:t>Ortaöğretimden mezun olana kadar (Haftalık ders saati aralığı 2-8)</a:t>
              </a:r>
              <a:endParaRPr lang="tr-TR" sz="1600" b="1" kern="1200" dirty="0">
                <a:solidFill>
                  <a:srgbClr val="7030A0"/>
                </a:solidFill>
                <a:latin typeface="Times New Roman" pitchFamily="18" charset="0"/>
                <a:cs typeface="Times New Roman" pitchFamily="18" charset="0"/>
              </a:endParaRPr>
            </a:p>
          </p:txBody>
        </p:sp>
      </p:grpSp>
      <p:grpSp>
        <p:nvGrpSpPr>
          <p:cNvPr id="28" name="Grup 28"/>
          <p:cNvGrpSpPr/>
          <p:nvPr/>
        </p:nvGrpSpPr>
        <p:grpSpPr>
          <a:xfrm>
            <a:off x="5273683" y="2361740"/>
            <a:ext cx="3842337" cy="992971"/>
            <a:chOff x="5222060" y="1343457"/>
            <a:chExt cx="3634920" cy="1213891"/>
          </a:xfrm>
          <a:scene3d>
            <a:camera prst="orthographicFront"/>
            <a:lightRig rig="threePt" dir="t">
              <a:rot lat="0" lon="0" rev="7500000"/>
            </a:lightRig>
          </a:scene3d>
        </p:grpSpPr>
        <p:sp>
          <p:nvSpPr>
            <p:cNvPr id="39" name="Şekil 38"/>
            <p:cNvSpPr/>
            <p:nvPr/>
          </p:nvSpPr>
          <p:spPr>
            <a:xfrm rot="10800000">
              <a:off x="5222060" y="1343457"/>
              <a:ext cx="3634920" cy="1102877"/>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2591209"/>
                <a:satOff val="-2992"/>
                <a:lumOff val="-29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Şekil 6"/>
            <p:cNvSpPr/>
            <p:nvPr/>
          </p:nvSpPr>
          <p:spPr>
            <a:xfrm rot="21600000">
              <a:off x="5558852" y="1343458"/>
              <a:ext cx="3237974" cy="121389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FF0000"/>
                  </a:solidFill>
                  <a:latin typeface="Times New Roman" pitchFamily="18" charset="0"/>
                  <a:cs typeface="Times New Roman" pitchFamily="18" charset="0"/>
                </a:rPr>
                <a:t>2 Yıl Boyunca (Haftalık ders saati aralığı 4-12)</a:t>
              </a:r>
              <a:endParaRPr lang="tr-TR" sz="1600" b="1" kern="1200" dirty="0">
                <a:solidFill>
                  <a:srgbClr val="FF0000"/>
                </a:solidFill>
                <a:latin typeface="Times New Roman" pitchFamily="18" charset="0"/>
                <a:cs typeface="Times New Roman" pitchFamily="18" charset="0"/>
              </a:endParaRPr>
            </a:p>
          </p:txBody>
        </p:sp>
      </p:grpSp>
      <p:grpSp>
        <p:nvGrpSpPr>
          <p:cNvPr id="29" name="Grup 29"/>
          <p:cNvGrpSpPr/>
          <p:nvPr/>
        </p:nvGrpSpPr>
        <p:grpSpPr>
          <a:xfrm>
            <a:off x="5726596" y="3250269"/>
            <a:ext cx="3422844" cy="1253511"/>
            <a:chOff x="5795865" y="2452908"/>
            <a:chExt cx="3061117" cy="1253511"/>
          </a:xfrm>
          <a:scene3d>
            <a:camera prst="orthographicFront"/>
            <a:lightRig rig="threePt" dir="t">
              <a:rot lat="0" lon="0" rev="7500000"/>
            </a:lightRig>
          </a:scene3d>
        </p:grpSpPr>
        <p:sp>
          <p:nvSpPr>
            <p:cNvPr id="37" name="Şekil 36"/>
            <p:cNvSpPr/>
            <p:nvPr/>
          </p:nvSpPr>
          <p:spPr>
            <a:xfrm rot="10800000">
              <a:off x="5795865" y="2487622"/>
              <a:ext cx="3061117" cy="121879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5182418"/>
                <a:satOff val="-5985"/>
                <a:lumOff val="-58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8" name="Şekil 8"/>
            <p:cNvSpPr/>
            <p:nvPr/>
          </p:nvSpPr>
          <p:spPr>
            <a:xfrm rot="21600000">
              <a:off x="6140129" y="2452908"/>
              <a:ext cx="2646631" cy="12535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chemeClr val="accent2">
                      <a:lumMod val="75000"/>
                    </a:schemeClr>
                  </a:solidFill>
                  <a:latin typeface="Times New Roman" pitchFamily="18" charset="0"/>
                  <a:cs typeface="Times New Roman" pitchFamily="18" charset="0"/>
                </a:rPr>
                <a:t>3 Yıl Boyunca (Haftalık ders saati aralığı 4-12)</a:t>
              </a:r>
              <a:endParaRPr lang="tr-TR" sz="1600" kern="1200" dirty="0">
                <a:solidFill>
                  <a:schemeClr val="accent2">
                    <a:lumMod val="75000"/>
                  </a:schemeClr>
                </a:solidFill>
                <a:latin typeface="Times New Roman" pitchFamily="18" charset="0"/>
                <a:cs typeface="Times New Roman" pitchFamily="18" charset="0"/>
              </a:endParaRPr>
            </a:p>
          </p:txBody>
        </p:sp>
      </p:grpSp>
      <p:grpSp>
        <p:nvGrpSpPr>
          <p:cNvPr id="30" name="Grup 30"/>
          <p:cNvGrpSpPr/>
          <p:nvPr/>
        </p:nvGrpSpPr>
        <p:grpSpPr>
          <a:xfrm>
            <a:off x="6371502" y="4503780"/>
            <a:ext cx="2731031" cy="1023189"/>
            <a:chOff x="6542934" y="3744415"/>
            <a:chExt cx="2267142" cy="1209591"/>
          </a:xfrm>
          <a:scene3d>
            <a:camera prst="orthographicFront"/>
            <a:lightRig rig="threePt" dir="t">
              <a:rot lat="0" lon="0" rev="7500000"/>
            </a:lightRig>
          </a:scene3d>
        </p:grpSpPr>
        <p:sp>
          <p:nvSpPr>
            <p:cNvPr id="35" name="Şekil 34"/>
            <p:cNvSpPr/>
            <p:nvPr/>
          </p:nvSpPr>
          <p:spPr>
            <a:xfrm rot="10800000">
              <a:off x="6542934" y="3744415"/>
              <a:ext cx="2267142" cy="1209591"/>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7773626"/>
                <a:satOff val="-8977"/>
                <a:lumOff val="-88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Şekil 10"/>
            <p:cNvSpPr/>
            <p:nvPr/>
          </p:nvSpPr>
          <p:spPr>
            <a:xfrm rot="21600000">
              <a:off x="6813935" y="3744415"/>
              <a:ext cx="1920300" cy="12095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00B0F0"/>
                  </a:solidFill>
                  <a:latin typeface="Times New Roman" pitchFamily="18" charset="0"/>
                  <a:cs typeface="Times New Roman" pitchFamily="18" charset="0"/>
                </a:rPr>
                <a:t>2.-3.Sınıf (2 yıl haftada 4-12 saat)</a:t>
              </a:r>
              <a:endParaRPr lang="tr-TR" sz="1600" b="1" kern="1200" dirty="0">
                <a:solidFill>
                  <a:srgbClr val="00B0F0"/>
                </a:solidFill>
                <a:latin typeface="Times New Roman" pitchFamily="18" charset="0"/>
                <a:cs typeface="Times New Roman" pitchFamily="18" charset="0"/>
              </a:endParaRPr>
            </a:p>
            <a:p>
              <a:pPr marL="171450" lvl="1" indent="-171450" algn="ctr" defTabSz="711200">
                <a:lnSpc>
                  <a:spcPct val="90000"/>
                </a:lnSpc>
                <a:spcBef>
                  <a:spcPct val="0"/>
                </a:spcBef>
                <a:spcAft>
                  <a:spcPct val="15000"/>
                </a:spcAft>
                <a:buChar char="••"/>
              </a:pPr>
              <a:r>
                <a:rPr lang="tr-TR" sz="1600" b="1" kern="1200" dirty="0" smtClean="0">
                  <a:solidFill>
                    <a:srgbClr val="00B0F0"/>
                  </a:solidFill>
                  <a:latin typeface="Times New Roman" pitchFamily="18" charset="0"/>
                  <a:cs typeface="Times New Roman" pitchFamily="18" charset="0"/>
                </a:rPr>
                <a:t>4.-5.Sınıf (En az 1 yıl haftada 4-12 saat)</a:t>
              </a:r>
              <a:endParaRPr lang="tr-TR" sz="1600" b="1" kern="1200" dirty="0">
                <a:solidFill>
                  <a:srgbClr val="00B0F0"/>
                </a:solidFill>
                <a:latin typeface="Times New Roman" pitchFamily="18" charset="0"/>
                <a:cs typeface="Times New Roman" pitchFamily="18" charset="0"/>
              </a:endParaRPr>
            </a:p>
          </p:txBody>
        </p:sp>
      </p:grpSp>
      <p:grpSp>
        <p:nvGrpSpPr>
          <p:cNvPr id="31" name="Grup 31"/>
          <p:cNvGrpSpPr/>
          <p:nvPr/>
        </p:nvGrpSpPr>
        <p:grpSpPr>
          <a:xfrm>
            <a:off x="6835390" y="5517233"/>
            <a:ext cx="2314049" cy="1308085"/>
            <a:chOff x="7091109" y="4933241"/>
            <a:chExt cx="1765873" cy="1094716"/>
          </a:xfrm>
          <a:scene3d>
            <a:camera prst="orthographicFront"/>
            <a:lightRig rig="threePt" dir="t">
              <a:rot lat="0" lon="0" rev="7500000"/>
            </a:lightRig>
          </a:scene3d>
        </p:grpSpPr>
        <p:sp>
          <p:nvSpPr>
            <p:cNvPr id="33" name="Şekil 32"/>
            <p:cNvSpPr/>
            <p:nvPr/>
          </p:nvSpPr>
          <p:spPr>
            <a:xfrm rot="10800000">
              <a:off x="7091109" y="4933241"/>
              <a:ext cx="1765873" cy="109471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Şekil 12"/>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00B050"/>
                  </a:solidFill>
                  <a:latin typeface="Times New Roman" pitchFamily="18" charset="0"/>
                  <a:cs typeface="Times New Roman" pitchFamily="18" charset="0"/>
                </a:rPr>
                <a:t>(20 saat)</a:t>
              </a:r>
              <a:endParaRPr lang="tr-TR" sz="1600" b="1" kern="1200" dirty="0">
                <a:solidFill>
                  <a:srgbClr val="00B050"/>
                </a:solidFill>
                <a:latin typeface="Times New Roman" pitchFamily="18" charset="0"/>
                <a:cs typeface="Times New Roman" pitchFamily="18" charset="0"/>
              </a:endParaRPr>
            </a:p>
          </p:txBody>
        </p:sp>
      </p:grpSp>
      <p:sp>
        <p:nvSpPr>
          <p:cNvPr id="43" name="İçerik Yer Tutucusu 1"/>
          <p:cNvSpPr txBox="1">
            <a:spLocks/>
          </p:cNvSpPr>
          <p:nvPr/>
        </p:nvSpPr>
        <p:spPr>
          <a:xfrm>
            <a:off x="5629693" y="211848"/>
            <a:ext cx="2830739" cy="769479"/>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Font typeface="Wingdings 3"/>
              <a:buNone/>
            </a:pPr>
            <a:r>
              <a:rPr lang="tr-TR" b="1" u="sng" dirty="0" smtClean="0">
                <a:solidFill>
                  <a:srgbClr val="C00000"/>
                </a:solidFill>
              </a:rPr>
              <a:t>Genel Zihinsel Alan</a:t>
            </a:r>
            <a:endParaRPr lang="tr-TR" b="1" u="sng" dirty="0">
              <a:solidFill>
                <a:srgbClr val="C00000"/>
              </a:solidFill>
            </a:endParaRPr>
          </a:p>
        </p:txBody>
      </p:sp>
      <p:sp>
        <p:nvSpPr>
          <p:cNvPr id="47" name="Aşağı Ok 46"/>
          <p:cNvSpPr/>
          <p:nvPr/>
        </p:nvSpPr>
        <p:spPr>
          <a:xfrm>
            <a:off x="4462230" y="665807"/>
            <a:ext cx="167895" cy="216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746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Başlık 4"/>
          <p:cNvSpPr>
            <a:spLocks noGrp="1"/>
          </p:cNvSpPr>
          <p:nvPr>
            <p:ph type="title"/>
          </p:nvPr>
        </p:nvSpPr>
        <p:spPr>
          <a:xfrm>
            <a:off x="179512" y="274638"/>
            <a:ext cx="8208912" cy="1143000"/>
          </a:xfrm>
        </p:spPr>
        <p:txBody>
          <a:bodyPr>
            <a:normAutofit fontScale="90000"/>
          </a:bodyPr>
          <a:lstStyle/>
          <a:p>
            <a:r>
              <a:rPr lang="tr-TR" b="1" dirty="0">
                <a:effectLst/>
                <a:hlinkClick r:id="rId3" action="ppaction://hlinkfile"/>
              </a:rPr>
              <a:t>Bilim ve Sanat Merkezine Öğrenci Seçimi Nasıl </a:t>
            </a:r>
            <a:r>
              <a:rPr lang="tr-TR" b="1" dirty="0" smtClean="0">
                <a:effectLst/>
                <a:hlinkClick r:id="rId3" action="ppaction://hlinkfile"/>
              </a:rPr>
              <a:t>Yapılır ?(Tanılama)</a:t>
            </a:r>
            <a:endParaRPr lang="tr-TR" b="1" dirty="0"/>
          </a:p>
        </p:txBody>
      </p:sp>
      <p:sp>
        <p:nvSpPr>
          <p:cNvPr id="2" name="İçerik Yer Tutucusu 1"/>
          <p:cNvSpPr>
            <a:spLocks noGrp="1"/>
          </p:cNvSpPr>
          <p:nvPr>
            <p:ph idx="1"/>
          </p:nvPr>
        </p:nvSpPr>
        <p:spPr>
          <a:xfrm>
            <a:off x="395536" y="1916832"/>
            <a:ext cx="7620000" cy="4800600"/>
          </a:xfrm>
        </p:spPr>
        <p:txBody>
          <a:bodyPr>
            <a:normAutofit/>
          </a:bodyPr>
          <a:lstStyle/>
          <a:p>
            <a:pPr algn="just"/>
            <a:r>
              <a:rPr lang="tr-TR" b="1" dirty="0" smtClean="0"/>
              <a:t>Aday </a:t>
            </a:r>
            <a:r>
              <a:rPr lang="tr-TR" b="1" dirty="0"/>
              <a:t>Gösterme: </a:t>
            </a:r>
            <a:r>
              <a:rPr lang="tr-TR" dirty="0"/>
              <a:t>İlk aşamada öğrenci okulundaki sınıf öğretmeni tarafından BİLSEM’E aday gösterilir.</a:t>
            </a:r>
          </a:p>
          <a:p>
            <a:pPr algn="just"/>
            <a:r>
              <a:rPr lang="tr-TR" b="1" dirty="0"/>
              <a:t>Grup Taraması: </a:t>
            </a:r>
            <a:r>
              <a:rPr lang="tr-TR" dirty="0"/>
              <a:t>Aday gösterilen öğrenciler belirlenen yer ve zamanda Grup Taramasına alınırlar.</a:t>
            </a:r>
          </a:p>
          <a:p>
            <a:pPr algn="just"/>
            <a:r>
              <a:rPr lang="tr-TR" b="1" dirty="0" smtClean="0"/>
              <a:t>Bireysel </a:t>
            </a:r>
            <a:r>
              <a:rPr lang="tr-TR" b="1" dirty="0"/>
              <a:t>İnceleme: </a:t>
            </a:r>
            <a:r>
              <a:rPr lang="tr-TR" dirty="0"/>
              <a:t>Grup taramasında yeterli performansı gösteren öğrenciler Bireysel İncelemeye alınırlar.</a:t>
            </a:r>
          </a:p>
          <a:p>
            <a:pPr algn="just"/>
            <a:r>
              <a:rPr lang="tr-TR" b="1" dirty="0"/>
              <a:t>Kayıt ve Yerleştirme: </a:t>
            </a:r>
            <a:r>
              <a:rPr lang="tr-TR" dirty="0"/>
              <a:t>Bireysel inceleme ve değerlendirme sonuçlarına göre sıralanan öğrenci listesi Özel Eğitim ve Rehberlik Hizmetleri Genel Müdürlüğüne gönderilir. Genel Müdürlükçe yapılacak değerlendirme sonucunda uygun bulunan liste onaylandıktan </a:t>
            </a:r>
            <a:r>
              <a:rPr lang="tr-TR" dirty="0" smtClean="0"/>
              <a:t>sonra kayıt </a:t>
            </a:r>
            <a:r>
              <a:rPr lang="tr-TR" dirty="0"/>
              <a:t>hakkı kazananlar Bilim Sanat Merkezine </a:t>
            </a:r>
            <a:r>
              <a:rPr lang="tr-TR" dirty="0" smtClean="0"/>
              <a:t>kaydedilir.</a:t>
            </a:r>
            <a:endParaRPr lang="tr-TR" dirty="0"/>
          </a:p>
          <a:p>
            <a:endParaRPr lang="tr-TR" dirty="0"/>
          </a:p>
        </p:txBody>
      </p:sp>
      <p:sp>
        <p:nvSpPr>
          <p:cNvPr id="3" name="Altbilgi Yer Tutucusu 2"/>
          <p:cNvSpPr>
            <a:spLocks noGrp="1"/>
          </p:cNvSpPr>
          <p:nvPr>
            <p:ph type="ftr" sz="quarter" idx="11"/>
          </p:nvPr>
        </p:nvSpPr>
        <p:spPr/>
        <p:txBody>
          <a:bodyPr/>
          <a:lstStyle/>
          <a:p>
            <a:r>
              <a:rPr lang="tr-TR" smtClean="0"/>
              <a:t>Özel Yeteneklerin Geliştirilmesi Daire Başkanlığı</a:t>
            </a:r>
            <a:endParaRPr lang="tr-TR"/>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9</a:t>
            </a:fld>
            <a:endParaRPr lang="en-US"/>
          </a:p>
        </p:txBody>
      </p:sp>
    </p:spTree>
    <p:extLst>
      <p:ext uri="{BB962C8B-B14F-4D97-AF65-F5344CB8AC3E}">
        <p14:creationId xmlns:p14="http://schemas.microsoft.com/office/powerpoint/2010/main" val="2796735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3500"/>
                            </p:stCondLst>
                            <p:childTnLst>
                              <p:par>
                                <p:cTn id="9" presetID="6" presetClass="entr" presetSubtype="16" fill="hold" grpId="0" nodeType="afterEffect">
                                  <p:stCondLst>
                                    <p:cond delay="1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childTnLst>
                          </p:cTn>
                        </p:par>
                        <p:par>
                          <p:cTn id="12" fill="hold">
                            <p:stCondLst>
                              <p:cond delay="7000"/>
                            </p:stCondLst>
                            <p:childTnLst>
                              <p:par>
                                <p:cTn id="13" presetID="6" presetClass="entr" presetSubtype="16" fill="hold" grpId="0" nodeType="afterEffect">
                                  <p:stCondLst>
                                    <p:cond delay="1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par>
                          <p:cTn id="16" fill="hold">
                            <p:stCondLst>
                              <p:cond delay="10500"/>
                            </p:stCondLst>
                            <p:childTnLst>
                              <p:par>
                                <p:cTn id="17" presetID="6" presetClass="entr" presetSubtype="16" fill="hold" grpId="0" nodeType="afterEffect">
                                  <p:stCondLst>
                                    <p:cond delay="1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in)">
                                      <p:cBhvr>
                                        <p:cTn id="1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0.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3_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4_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5_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6_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844</TotalTime>
  <Words>2684</Words>
  <Application>Microsoft Office PowerPoint</Application>
  <PresentationFormat>Ekran Gösterisi (4:3)</PresentationFormat>
  <Paragraphs>417</Paragraphs>
  <Slides>59</Slides>
  <Notes>0</Notes>
  <HiddenSlides>0</HiddenSlides>
  <MMClips>0</MMClips>
  <ScaleCrop>false</ScaleCrop>
  <HeadingPairs>
    <vt:vector size="4" baseType="variant">
      <vt:variant>
        <vt:lpstr>Tema</vt:lpstr>
      </vt:variant>
      <vt:variant>
        <vt:i4>11</vt:i4>
      </vt:variant>
      <vt:variant>
        <vt:lpstr>Slayt Başlıkları</vt:lpstr>
      </vt:variant>
      <vt:variant>
        <vt:i4>59</vt:i4>
      </vt:variant>
    </vt:vector>
  </HeadingPairs>
  <TitlesOfParts>
    <vt:vector size="70" baseType="lpstr">
      <vt:lpstr>Bitişiklik</vt:lpstr>
      <vt:lpstr>1_Bitişiklik</vt:lpstr>
      <vt:lpstr>2_Bitişiklik</vt:lpstr>
      <vt:lpstr>3_Bitişiklik</vt:lpstr>
      <vt:lpstr>4_Bitişiklik</vt:lpstr>
      <vt:lpstr>5_Bitişiklik</vt:lpstr>
      <vt:lpstr>6_Bitişiklik</vt:lpstr>
      <vt:lpstr>Hisse Senedi</vt:lpstr>
      <vt:lpstr>Canlı</vt:lpstr>
      <vt:lpstr>Akış</vt:lpstr>
      <vt:lpstr>Ofis Teması</vt:lpstr>
      <vt:lpstr>PowerPoint Sunusu</vt:lpstr>
      <vt:lpstr>PowerPoint Sunusu</vt:lpstr>
      <vt:lpstr>Bilim ve Sanat Merkezi Nedir ?</vt:lpstr>
      <vt:lpstr>PowerPoint Sunusu</vt:lpstr>
      <vt:lpstr>Bilsem Ne Değildir?</vt:lpstr>
      <vt:lpstr> </vt:lpstr>
      <vt:lpstr> </vt:lpstr>
      <vt:lpstr>BİLSEM DÖNEMLER PİRAMİDİ</vt:lpstr>
      <vt:lpstr>Bilim ve Sanat Merkezine Öğrenci Seçimi Nasıl Yapılır ?(Tanılama)</vt:lpstr>
      <vt:lpstr>Özel Yetenekli Birey </vt:lpstr>
      <vt:lpstr>PowerPoint Sunusu</vt:lpstr>
      <vt:lpstr>Genel özellikler</vt:lpstr>
      <vt:lpstr>Özel Yetenek</vt:lpstr>
      <vt:lpstr>Yaratıcılık</vt:lpstr>
      <vt:lpstr>Motivasyon</vt:lpstr>
      <vt:lpstr>Özel Yetenekli Birey</vt:lpstr>
      <vt:lpstr>Zihinsel Özellikleri</vt:lpstr>
      <vt:lpstr>Sosyal Alandaki Özellikleri</vt:lpstr>
      <vt:lpstr>Müzik Alanındaki Yetenek Özellikleri</vt:lpstr>
      <vt:lpstr>Resim Alanındaki Yetenek Özellikleri</vt:lpstr>
      <vt:lpstr>Matematik  Alanındaki Yetenek Özellikleri</vt:lpstr>
      <vt:lpstr>Fen Alanındaki Yetenek Özellikleri</vt:lpstr>
      <vt:lpstr>PowerPoint Sunusu</vt:lpstr>
      <vt:lpstr>PowerPoint Sunusu</vt:lpstr>
      <vt:lpstr>BİLSEM’E ÖĞRENCİ YÖNLENDİRİRKEN DİKKAT EDİLMESİ GEREKENLER</vt:lpstr>
      <vt:lpstr>PowerPoint Sunusu</vt:lpstr>
      <vt:lpstr>PowerPoint Sunusu</vt:lpstr>
      <vt:lpstr>PowerPoint Sunusu</vt:lpstr>
      <vt:lpstr>PowerPoint Sunusu</vt:lpstr>
      <vt:lpstr>PowerPoint Sunusu</vt:lpstr>
      <vt:lpstr>PowerPoint Sunusu</vt:lpstr>
      <vt:lpstr>DÜZELTME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Deneme sürümü</vt:lpstr>
      <vt:lpstr>PowerPoint Sunusu</vt:lpstr>
      <vt:lpstr>PowerPoint Sunusu</vt:lpstr>
      <vt:lpstr>PowerPoint Sunusu</vt:lpstr>
      <vt:lpstr>PowerPoint Sunusu</vt:lpstr>
      <vt:lpstr>PowerPoint Sunusu</vt:lpstr>
      <vt:lpstr>PowerPoint Sunusu</vt:lpstr>
      <vt:lpstr>PowerPoint Sunusu</vt:lpstr>
      <vt:lpstr>İtiraz </vt:lpstr>
      <vt:lpstr>Bireysel Değerlendirme Uygulamasına İtiraz </vt:lpstr>
      <vt:lpstr>KAYIT</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 7</dc:creator>
  <cp:lastModifiedBy>Windows 7</cp:lastModifiedBy>
  <cp:revision>120</cp:revision>
  <dcterms:created xsi:type="dcterms:W3CDTF">2015-10-23T08:42:08Z</dcterms:created>
  <dcterms:modified xsi:type="dcterms:W3CDTF">2018-11-19T13:19:47Z</dcterms:modified>
</cp:coreProperties>
</file>